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4" name="Shape 1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ctrTitle"/>
          </p:nvPr>
        </p:nvSpPr>
        <p:spPr>
          <a:xfrm>
            <a:off y="1095856" x="1997075"/>
            <a:ext cy="1102500" cx="6400799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SzPct val="100000"/>
              <a:defRPr b="1" sz="4800"/>
            </a:lvl1pPr>
            <a:lvl2pPr>
              <a:spcBef>
                <a:spcPts val="0"/>
              </a:spcBef>
              <a:buSzPct val="100000"/>
              <a:defRPr b="1" sz="4800"/>
            </a:lvl2pPr>
            <a:lvl3pPr>
              <a:spcBef>
                <a:spcPts val="0"/>
              </a:spcBef>
              <a:buSzPct val="100000"/>
              <a:defRPr b="1" sz="4800"/>
            </a:lvl3pPr>
            <a:lvl4pPr>
              <a:spcBef>
                <a:spcPts val="0"/>
              </a:spcBef>
              <a:buSzPct val="100000"/>
              <a:defRPr b="1" sz="4800"/>
            </a:lvl4pPr>
            <a:lvl5pPr>
              <a:spcBef>
                <a:spcPts val="0"/>
              </a:spcBef>
              <a:buSzPct val="100000"/>
              <a:defRPr b="1" sz="4800"/>
            </a:lvl5pPr>
            <a:lvl6pPr>
              <a:spcBef>
                <a:spcPts val="0"/>
              </a:spcBef>
              <a:buSzPct val="100000"/>
              <a:defRPr b="1" sz="4800"/>
            </a:lvl6pPr>
            <a:lvl7pPr>
              <a:spcBef>
                <a:spcPts val="0"/>
              </a:spcBef>
              <a:buSzPct val="100000"/>
              <a:defRPr b="1" sz="4800"/>
            </a:lvl7pPr>
            <a:lvl8pPr>
              <a:spcBef>
                <a:spcPts val="0"/>
              </a:spcBef>
              <a:buSzPct val="100000"/>
              <a:defRPr b="1" sz="4800"/>
            </a:lvl8pPr>
            <a:lvl9pPr>
              <a:spcBef>
                <a:spcPts val="0"/>
              </a:spcBef>
              <a:buSzPct val="100000"/>
              <a:defRPr b="1" sz="48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y="2251802" x="1997075"/>
            <a:ext cy="871800" cx="64007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1pPr>
            <a:lvl2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2pPr>
            <a:lvl3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3pPr>
            <a:lvl4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4pPr>
            <a:lvl5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5pPr>
            <a:lvl6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6pPr>
            <a:lvl7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7pPr>
            <a:lvl8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8pPr>
            <a:lvl9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5" name="Shape 15"/>
          <p:cNvSpPr/>
          <p:nvPr/>
        </p:nvSpPr>
        <p:spPr>
          <a:xfrm>
            <a:off y="0" x="0"/>
            <a:ext cy="5143499" cx="3135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/>
          <p:nvPr/>
        </p:nvSpPr>
        <p:spPr>
          <a:xfrm>
            <a:off y="0" x="3175"/>
            <a:ext cy="6096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/>
          <p:nvPr/>
        </p:nvSpPr>
        <p:spPr>
          <a:xfrm>
            <a:off y="1916906" x="3175"/>
            <a:ext cy="611981" cx="635000"/>
          </a:xfrm>
          <a:custGeom>
            <a:pathLst>
              <a:path w="400" extrusionOk="0" h="514">
                <a:moveTo>
                  <a:pt y="0" x="400"/>
                </a:moveTo>
                <a:lnTo>
                  <a:pt y="0" x="0"/>
                </a:lnTo>
                <a:lnTo>
                  <a:pt y="514" x="0"/>
                </a:lnTo>
                <a:lnTo>
                  <a:pt y="514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/>
          <p:nvPr/>
        </p:nvSpPr>
        <p:spPr>
          <a:xfrm>
            <a:off y="1307306" x="3175"/>
            <a:ext cy="6096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/>
          <p:nvPr/>
        </p:nvSpPr>
        <p:spPr>
          <a:xfrm>
            <a:off y="1307306" x="152400"/>
            <a:ext cy="6096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y="3226593" x="152400"/>
            <a:ext cy="609600" cx="1317625"/>
          </a:xfrm>
          <a:custGeom>
            <a:pathLst>
              <a:path w="830" extrusionOk="0" h="512">
                <a:moveTo>
                  <a:pt y="0" x="830"/>
                </a:moveTo>
                <a:lnTo>
                  <a:pt y="0" x="398"/>
                </a:ln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/>
          <p:nvPr/>
        </p:nvSpPr>
        <p:spPr>
          <a:xfrm>
            <a:off y="2614612" x="152400"/>
            <a:ext cy="611981" cx="1317625"/>
          </a:xfrm>
          <a:custGeom>
            <a:pathLst>
              <a:path w="830" extrusionOk="0" h="514">
                <a:moveTo>
                  <a:pt y="0" x="432"/>
                </a:moveTo>
                <a:lnTo>
                  <a:pt y="0" x="0"/>
                </a:lnTo>
                <a:lnTo>
                  <a:pt y="514" x="398"/>
                </a:lnTo>
                <a:lnTo>
                  <a:pt y="514" x="830"/>
                </a:lnTo>
                <a:lnTo>
                  <a:pt y="0" x="43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/>
          <p:nvPr/>
        </p:nvSpPr>
        <p:spPr>
          <a:xfrm>
            <a:off y="2614612" x="984250"/>
            <a:ext cy="611981" cx="1322387"/>
          </a:xfrm>
          <a:custGeom>
            <a:pathLst>
              <a:path w="833" extrusionOk="0" h="514">
                <a:moveTo>
                  <a:pt y="514" x="399"/>
                </a:moveTo>
                <a:lnTo>
                  <a:pt y="514" x="833"/>
                </a:lnTo>
                <a:lnTo>
                  <a:pt y="0" x="435"/>
                </a:lnTo>
                <a:lnTo>
                  <a:pt y="0" x="0"/>
                </a:lnTo>
                <a:lnTo>
                  <a:pt y="514" x="399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/>
          <p:nvPr/>
        </p:nvSpPr>
        <p:spPr>
          <a:xfrm>
            <a:off y="2614612" x="3175"/>
            <a:ext cy="611981" cx="635000"/>
          </a:xfrm>
          <a:custGeom>
            <a:pathLst>
              <a:path w="400" extrusionOk="0" h="514">
                <a:moveTo>
                  <a:pt y="0" x="2"/>
                </a:moveTo>
                <a:lnTo>
                  <a:pt y="0" x="0"/>
                </a:lnTo>
                <a:lnTo>
                  <a:pt y="514" x="0"/>
                </a:lnTo>
                <a:lnTo>
                  <a:pt y="514" x="400"/>
                </a:lnTo>
                <a:lnTo>
                  <a:pt y="0" x="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/>
          <p:nvPr/>
        </p:nvSpPr>
        <p:spPr>
          <a:xfrm>
            <a:off y="4533900" x="984250"/>
            <a:ext cy="609600" cx="1322387"/>
          </a:xfrm>
          <a:custGeom>
            <a:pathLst>
              <a:path w="833" extrusionOk="0" h="512">
                <a:moveTo>
                  <a:pt y="0" x="399"/>
                </a:moveTo>
                <a:lnTo>
                  <a:pt y="512" x="0"/>
                </a:lnTo>
                <a:lnTo>
                  <a:pt y="512" x="435"/>
                </a:lnTo>
                <a:lnTo>
                  <a:pt y="0" x="833"/>
                </a:lnTo>
                <a:lnTo>
                  <a:pt y="0" x="399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/>
          <p:nvPr/>
        </p:nvSpPr>
        <p:spPr>
          <a:xfrm>
            <a:off y="3924300" x="984250"/>
            <a:ext cy="609600" cx="1322387"/>
          </a:xfrm>
          <a:custGeom>
            <a:pathLst>
              <a:path w="833" extrusionOk="0" h="512">
                <a:moveTo>
                  <a:pt y="0" x="435"/>
                </a:moveTo>
                <a:lnTo>
                  <a:pt y="0" x="0"/>
                </a:lnTo>
                <a:lnTo>
                  <a:pt y="512" x="399"/>
                </a:lnTo>
                <a:lnTo>
                  <a:pt y="512" x="833"/>
                </a:lnTo>
                <a:lnTo>
                  <a:pt y="0" x="435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y="3924300" x="1820863"/>
            <a:ext cy="609600" cx="1317625"/>
          </a:xfrm>
          <a:custGeom>
            <a:pathLst>
              <a:path w="830" extrusionOk="0" h="512">
                <a:moveTo>
                  <a:pt y="0" x="434"/>
                </a:moveTo>
                <a:lnTo>
                  <a:pt y="0" x="0"/>
                </a:lnTo>
                <a:lnTo>
                  <a:pt y="512" x="398"/>
                </a:lnTo>
                <a:lnTo>
                  <a:pt y="512" x="830"/>
                </a:lnTo>
                <a:lnTo>
                  <a:pt y="0" x="434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/>
          <p:nvPr/>
        </p:nvSpPr>
        <p:spPr>
          <a:xfrm>
            <a:off y="609600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/>
          <p:nvPr/>
        </p:nvSpPr>
        <p:spPr>
          <a:xfrm>
            <a:off y="1916906" x="152400"/>
            <a:ext cy="611981" cx="1317625"/>
          </a:xfrm>
          <a:custGeom>
            <a:pathLst>
              <a:path w="830" extrusionOk="0" h="514">
                <a:moveTo>
                  <a:pt y="514" x="0"/>
                </a:moveTo>
                <a:lnTo>
                  <a:pt y="514" x="432"/>
                </a:lnTo>
                <a:lnTo>
                  <a:pt y="0" x="830"/>
                </a:lnTo>
                <a:lnTo>
                  <a:pt y="0" x="398"/>
                </a:lnTo>
                <a:lnTo>
                  <a:pt y="514" x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/>
          <p:nvPr/>
        </p:nvSpPr>
        <p:spPr>
          <a:xfrm>
            <a:off y="3226593" x="984250"/>
            <a:ext cy="609600" cx="1322387"/>
          </a:xfrm>
          <a:custGeom>
            <a:pathLst>
              <a:path w="833" extrusionOk="0" h="512">
                <a:moveTo>
                  <a:pt y="512" x="0"/>
                </a:moveTo>
                <a:lnTo>
                  <a:pt y="512" x="435"/>
                </a:lnTo>
                <a:lnTo>
                  <a:pt y="0" x="833"/>
                </a:lnTo>
                <a:lnTo>
                  <a:pt y="0" x="399"/>
                </a:lnTo>
                <a:lnTo>
                  <a:pt y="512" x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/>
          <p:nvPr/>
        </p:nvSpPr>
        <p:spPr>
          <a:xfrm>
            <a:off y="3226593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/>
          <p:nvPr/>
        </p:nvSpPr>
        <p:spPr>
          <a:xfrm>
            <a:off y="4533900" x="1820863"/>
            <a:ext cy="6096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4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/>
          <p:nvPr/>
        </p:nvSpPr>
        <p:spPr>
          <a:xfrm>
            <a:off y="4533900" x="152400"/>
            <a:ext cy="6096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y="4533900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/>
        </p:nvSpPr>
        <p:spPr>
          <a:xfrm>
            <a:off y="3924300" x="3175"/>
            <a:ext cy="6096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/>
          <p:nvPr/>
        </p:nvSpPr>
        <p:spPr>
          <a:xfrm>
            <a:off y="3924300" x="152400"/>
            <a:ext cy="6096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/>
          <p:nvPr/>
        </p:nvSpPr>
        <p:spPr>
          <a:xfrm>
            <a:off y="2017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/>
          <p:nvPr/>
        </p:nvSpPr>
        <p:spPr>
          <a:xfrm>
            <a:off y="612225" x="8397875"/>
            <a:ext cy="607183" cx="746125"/>
          </a:xfrm>
          <a:custGeom>
            <a:pathLst>
              <a:path w="470" extrusionOk="0" h="602">
                <a:moveTo>
                  <a:pt y="0" x="0"/>
                </a:moveTo>
                <a:lnTo>
                  <a:pt y="602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" name="Shape 46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1200150" x="457200"/>
            <a:ext cy="36303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52" name="Shape 52"/>
          <p:cNvSpPr txBox="1"/>
          <p:nvPr>
            <p:ph idx="2" type="body"/>
          </p:nvPr>
        </p:nvSpPr>
        <p:spPr>
          <a:xfrm>
            <a:off y="1200150" x="4648200"/>
            <a:ext cy="36303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53" name="Shape 53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/>
          <p:nvPr/>
        </p:nvSpPr>
        <p:spPr>
          <a:xfrm>
            <a:off y="2614612" x="3175"/>
            <a:ext cy="611981" cx="635000"/>
          </a:xfrm>
          <a:custGeom>
            <a:pathLst>
              <a:path w="400" extrusionOk="0" h="514">
                <a:moveTo>
                  <a:pt y="0" x="2"/>
                </a:moveTo>
                <a:lnTo>
                  <a:pt y="0" x="0"/>
                </a:lnTo>
                <a:lnTo>
                  <a:pt y="514" x="0"/>
                </a:lnTo>
                <a:lnTo>
                  <a:pt y="514" x="400"/>
                </a:lnTo>
                <a:lnTo>
                  <a:pt y="0" x="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/>
          <p:nvPr/>
        </p:nvSpPr>
        <p:spPr>
          <a:xfrm>
            <a:off y="3226593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/>
          <p:nvPr/>
        </p:nvSpPr>
        <p:spPr>
          <a:xfrm>
            <a:off y="4533900" x="152400"/>
            <a:ext cy="6096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" name="Shape 62"/>
          <p:cNvSpPr/>
          <p:nvPr/>
        </p:nvSpPr>
        <p:spPr>
          <a:xfrm>
            <a:off y="3924300" x="152400"/>
            <a:ext cy="6096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idx="1" type="body"/>
          </p:nvPr>
        </p:nvSpPr>
        <p:spPr>
          <a:xfrm>
            <a:off y="3320653" x="1574800"/>
            <a:ext cy="5133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69" name="Shape 69"/>
          <p:cNvSpPr/>
          <p:nvPr/>
        </p:nvSpPr>
        <p:spPr>
          <a:xfrm>
            <a:off y="2614612" x="3175"/>
            <a:ext cy="611981" cx="635000"/>
          </a:xfrm>
          <a:custGeom>
            <a:pathLst>
              <a:path w="400" extrusionOk="0" h="514">
                <a:moveTo>
                  <a:pt y="0" x="2"/>
                </a:moveTo>
                <a:lnTo>
                  <a:pt y="0" x="0"/>
                </a:lnTo>
                <a:lnTo>
                  <a:pt y="514" x="0"/>
                </a:lnTo>
                <a:lnTo>
                  <a:pt y="514" x="400"/>
                </a:lnTo>
                <a:lnTo>
                  <a:pt y="0" x="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/>
          <p:nvPr/>
        </p:nvSpPr>
        <p:spPr>
          <a:xfrm>
            <a:off y="3226593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/>
          <p:nvPr/>
        </p:nvSpPr>
        <p:spPr>
          <a:xfrm>
            <a:off y="4533900" x="152400"/>
            <a:ext cy="6096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/>
        </p:nvSpPr>
        <p:spPr>
          <a:xfrm>
            <a:off y="3924300" x="152400"/>
            <a:ext cy="6096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2890DA"/>
            </a:gs>
            <a:gs pos="100000">
              <a:schemeClr val="dk2"/>
            </a:gs>
          </a:gsLst>
          <a:path path="circle">
            <a:fillToRect t="100%" r="100%"/>
          </a:path>
          <a:tileRect b="-100%" l="-100%"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3945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3200">
                <a:solidFill>
                  <a:schemeClr val="lt1"/>
                </a:solidFill>
              </a:defRPr>
            </a:lvl1pPr>
            <a:lvl2pPr>
              <a:spcBef>
                <a:spcPts val="560"/>
              </a:spcBef>
              <a:buClr>
                <a:schemeClr val="lt1"/>
              </a:buClr>
              <a:buSzPct val="100000"/>
              <a:defRPr sz="28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4pPr>
            <a:lvl5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5pPr>
            <a:lvl6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6pPr>
            <a:lvl7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7pPr>
            <a:lvl8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8pPr>
            <a:lvl9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" name="Shape 7"/>
          <p:cNvSpPr/>
          <p:nvPr/>
        </p:nvSpPr>
        <p:spPr>
          <a:xfrm>
            <a:off y="0" x="0"/>
            <a:ext cy="5143499" cx="3135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" name="Shape 8"/>
          <p:cNvSpPr/>
          <p:nvPr/>
        </p:nvSpPr>
        <p:spPr>
          <a:xfrm>
            <a:off y="4533900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" name="Shape 9"/>
          <p:cNvSpPr/>
          <p:nvPr/>
        </p:nvSpPr>
        <p:spPr>
          <a:xfrm>
            <a:off y="3924300" x="3175"/>
            <a:ext cy="6096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>
            <a:off y="2017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y="612225" x="8397875"/>
            <a:ext cy="607183" cx="746125"/>
          </a:xfrm>
          <a:custGeom>
            <a:pathLst>
              <a:path w="470" extrusionOk="0" h="602">
                <a:moveTo>
                  <a:pt y="0" x="0"/>
                </a:moveTo>
                <a:lnTo>
                  <a:pt y="602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s://www.youtube.com/watch?v=sLuDOEuwwso" Type="http://schemas.openxmlformats.org/officeDocument/2006/relationships/hyperlink" TargetMode="External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type="ctrTitle"/>
          </p:nvPr>
        </p:nvSpPr>
        <p:spPr>
          <a:xfrm>
            <a:off y="1095856" x="1997075"/>
            <a:ext cy="1102500" cx="6400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Tuesday, 11-04-14</a:t>
            </a:r>
          </a:p>
        </p:txBody>
      </p:sp>
      <p:sp>
        <p:nvSpPr>
          <p:cNvPr id="80" name="Shape 80"/>
          <p:cNvSpPr txBox="1"/>
          <p:nvPr>
            <p:ph idx="1" type="subTitle"/>
          </p:nvPr>
        </p:nvSpPr>
        <p:spPr>
          <a:xfrm>
            <a:off y="2251802" x="1997075"/>
            <a:ext cy="871800" cx="6400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9th Lit/Comp  </a:t>
            </a:r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198350" x="4745625"/>
            <a:ext cy="2863124" cx="2840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en"/>
              <a:t>5th Period: Technology Volunteers</a:t>
            </a:r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"/>
              <a:t>•Cierra Walton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"/>
              <a:t>•Christian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"/>
              <a:t>•Robby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"/>
              <a:t>•Jabari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"/>
              <a:t>•Spencer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"/>
              <a:t>•Lindsey*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"/>
              <a:t>•Rheanna* 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"/>
              <a:t>•Maurice 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"/>
              <a:t>•Drevante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en"/>
              <a:t>7th Period: Technology Volunteers</a:t>
            </a:r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•James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•Vasthi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•Xzavier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•Adam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•Tia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•Oliver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•Caitlin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•Alyssa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•Laura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•Tyrica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•Nia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•Uriah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•Jarred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•Trinity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Jalil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en"/>
              <a:t>Bell Ringer(s): Tuesday, 11-04-14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 i="1"/>
              <a:t>Write the questions, and answer them. </a:t>
            </a:r>
          </a:p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400" lang="en"/>
              <a:t>Find three examples that prove that the society in </a:t>
            </a:r>
            <a:r>
              <a:rPr sz="2400" lang="en" i="1"/>
              <a:t>Fahrenheit 451 </a:t>
            </a:r>
            <a:r>
              <a:rPr sz="2400" lang="en"/>
              <a:t>is dystopic. </a:t>
            </a:r>
          </a:p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400" lang="en"/>
              <a:t>Find three examples that the novel is futuristic. </a:t>
            </a:r>
          </a:p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400" lang="en"/>
              <a:t>Describe Guy Montag (using textual evidence). </a:t>
            </a:r>
          </a:p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400" lang="en"/>
              <a:t>Describe Clarisse McClelland. </a:t>
            </a:r>
          </a:p>
          <a:p>
            <a:pPr rtl="0" lvl="0" indent="-228600" marL="457200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F3F3F3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3F3F3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Agenda: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908175" x="457200"/>
            <a:ext cy="3922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1000" lang="en">
                <a:solidFill>
                  <a:srgbClr val="EFEFEF"/>
                </a:solidFill>
                <a:latin typeface="Cambria"/>
                <a:ea typeface="Cambria"/>
                <a:cs typeface="Cambria"/>
                <a:sym typeface="Cambria"/>
              </a:rPr>
              <a:t>ELACC11-12SL3: </a:t>
            </a:r>
            <a:r>
              <a:rPr sz="1000" lang="en">
                <a:solidFill>
                  <a:srgbClr val="EFEFEF"/>
                </a:solidFill>
                <a:latin typeface="Cambria"/>
                <a:ea typeface="Cambria"/>
                <a:cs typeface="Cambria"/>
                <a:sym typeface="Cambria"/>
              </a:rPr>
              <a:t>Evaluate text (characters, words, emphasis etc.)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b="1" sz="1000" lang="en">
                <a:solidFill>
                  <a:srgbClr val="EFEFEF"/>
                </a:solidFill>
                <a:latin typeface="Cambria"/>
                <a:ea typeface="Cambria"/>
                <a:cs typeface="Cambria"/>
                <a:sym typeface="Cambria"/>
              </a:rPr>
              <a:t>ELACC9-10RL1:</a:t>
            </a:r>
            <a:r>
              <a:rPr sz="1000" lang="en">
                <a:solidFill>
                  <a:srgbClr val="EFEFEF"/>
                </a:solidFill>
                <a:latin typeface="Cambria"/>
                <a:ea typeface="Cambria"/>
                <a:cs typeface="Cambria"/>
                <a:sym typeface="Cambria"/>
              </a:rPr>
              <a:t> Cite strong and thorough textual evidence to support analysis of what the text says explicitly as well as inferences drawn from the text. 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b="1" sz="1000" lang="en">
                <a:solidFill>
                  <a:srgbClr val="EFEFEF"/>
                </a:solidFill>
                <a:latin typeface="Cambria"/>
                <a:ea typeface="Cambria"/>
                <a:cs typeface="Cambria"/>
                <a:sym typeface="Cambria"/>
              </a:rPr>
              <a:t>ELACC9-10RL2:</a:t>
            </a:r>
            <a:r>
              <a:rPr sz="1000" lang="en">
                <a:solidFill>
                  <a:srgbClr val="EFEFEF"/>
                </a:solidFill>
                <a:latin typeface="Cambria"/>
                <a:ea typeface="Cambria"/>
                <a:cs typeface="Cambria"/>
                <a:sym typeface="Cambria"/>
              </a:rPr>
              <a:t> Determine a theme or central idea of text and analyze in detail its development over the course of the text, including how it emerges and is shaped and refined by specific details; provide an objective summary of the text. 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1000" lang="en">
                <a:solidFill>
                  <a:srgbClr val="EFEFEF"/>
                </a:solidFill>
                <a:latin typeface="Cambria"/>
                <a:ea typeface="Cambria"/>
                <a:cs typeface="Cambria"/>
                <a:sym typeface="Cambria"/>
              </a:rPr>
              <a:t>ELACC9-10RL3: </a:t>
            </a:r>
            <a:r>
              <a:rPr sz="1000" lang="en">
                <a:solidFill>
                  <a:srgbClr val="EFEFEF"/>
                </a:solidFill>
                <a:latin typeface="Cambria"/>
                <a:ea typeface="Cambria"/>
                <a:cs typeface="Cambria"/>
                <a:sym typeface="Cambria"/>
              </a:rPr>
              <a:t>Analyze how complex characters (e.g., those with multiple or conflicting motivations) develop over the course of a text, interact with other characters, and advance the plot or develop the theme. 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800" lang="en">
                <a:solidFill>
                  <a:srgbClr val="F3F3F3"/>
                </a:solidFill>
                <a:latin typeface="Cambria"/>
                <a:ea typeface="Cambria"/>
                <a:cs typeface="Cambria"/>
                <a:sym typeface="Cambria"/>
              </a:rPr>
              <a:t>EQ(‘s): What would the world be like without books? Why did Ray Bradbury name the novel what he did? 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F3F3F3"/>
                </a:solidFill>
                <a:latin typeface="Cambria"/>
                <a:ea typeface="Cambria"/>
                <a:cs typeface="Cambria"/>
                <a:sym typeface="Cambria"/>
              </a:rPr>
              <a:t>-Finish watching </a:t>
            </a:r>
            <a:r>
              <a:rPr u="sng" sz="1800" lang="en">
                <a:solidFill>
                  <a:srgbClr val="F3F3F3"/>
                </a:solidFill>
                <a:latin typeface="Cambria"/>
                <a:ea typeface="Cambria"/>
                <a:cs typeface="Cambria"/>
                <a:sym typeface="Cambria"/>
                <a:hlinkClick r:id="rId3"/>
              </a:rPr>
              <a:t>https://www.youtube.com/watch?v=sLuDOEuwwso</a:t>
            </a:r>
            <a:r>
              <a:rPr sz="1800" lang="en">
                <a:solidFill>
                  <a:srgbClr val="F3F3F3"/>
                </a:solidFill>
                <a:latin typeface="Cambria"/>
                <a:ea typeface="Cambria"/>
                <a:cs typeface="Cambria"/>
                <a:sym typeface="Cambria"/>
              </a:rPr>
              <a:t> (in 1st &amp; 7th)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800" lang="en">
                <a:solidFill>
                  <a:srgbClr val="F3F3F3"/>
                </a:solidFill>
                <a:latin typeface="Cambria"/>
                <a:ea typeface="Cambria"/>
                <a:cs typeface="Cambria"/>
                <a:sym typeface="Cambria"/>
              </a:rPr>
              <a:t>-Take new volunteers for technology readers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800" lang="en">
                <a:solidFill>
                  <a:srgbClr val="F3F3F3"/>
                </a:solidFill>
                <a:latin typeface="Cambria"/>
                <a:ea typeface="Cambria"/>
                <a:cs typeface="Cambria"/>
                <a:sym typeface="Cambria"/>
              </a:rPr>
              <a:t>-No more vocabulary quizzes this semester. . . The vocabulary test will be TBA.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800" lang="en">
                <a:solidFill>
                  <a:srgbClr val="F3F3F3"/>
                </a:solidFill>
                <a:latin typeface="Cambria"/>
                <a:ea typeface="Cambria"/>
                <a:cs typeface="Cambria"/>
                <a:sym typeface="Cambria"/>
              </a:rPr>
              <a:t>-Continue reading the novel, </a:t>
            </a:r>
            <a:r>
              <a:rPr sz="1800" lang="en" i="1">
                <a:solidFill>
                  <a:srgbClr val="F3F3F3"/>
                </a:solidFill>
                <a:latin typeface="Cambria"/>
                <a:ea typeface="Cambria"/>
                <a:cs typeface="Cambria"/>
                <a:sym typeface="Cambria"/>
              </a:rPr>
              <a:t>Fahrenheit 451. </a:t>
            </a:r>
            <a:r>
              <a:rPr sz="1800" lang="en">
                <a:solidFill>
                  <a:srgbClr val="F3F3F3"/>
                </a:solidFill>
                <a:latin typeface="Cambria"/>
                <a:ea typeface="Cambria"/>
                <a:cs typeface="Cambria"/>
                <a:sym typeface="Cambria"/>
              </a:rPr>
              <a:t>Read pp. 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F3F3F3"/>
                </a:solidFill>
                <a:latin typeface="Cambria"/>
                <a:ea typeface="Cambria"/>
                <a:cs typeface="Cambria"/>
                <a:sym typeface="Cambria"/>
              </a:rPr>
              <a:t>-Distribute packets. . . 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rgbClr val="F3F3F3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Notes: 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1st (sticky notes):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5th (yellow sticky notes): pp.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7th (blue sticky notes): pp.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Notes/Literary Terms: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698500">
              <a:lnSpc>
                <a:spcPct val="120000"/>
              </a:lnSpc>
              <a:spcBef>
                <a:spcPts val="0"/>
              </a:spcBef>
              <a:buClr>
                <a:srgbClr val="F3F3F3"/>
              </a:buClr>
              <a:buSzPct val="100000"/>
              <a:buFont typeface="Arial"/>
              <a:buChar char="●"/>
            </a:pPr>
            <a:r>
              <a:rPr b="1" sz="2400" lang="en">
                <a:solidFill>
                  <a:srgbClr val="F3F3F3"/>
                </a:solidFill>
              </a:rPr>
              <a:t>Epigraph</a:t>
            </a:r>
            <a:r>
              <a:rPr sz="2400" lang="en">
                <a:solidFill>
                  <a:srgbClr val="F3F3F3"/>
                </a:solidFill>
              </a:rPr>
              <a:t>: a short quotation or saying at the beginning of a book or chapter, intended to suggest its theme.</a:t>
            </a:r>
          </a:p>
          <a:p>
            <a:pPr rtl="0" indent="457200" marL="457200">
              <a:spcBef>
                <a:spcPts val="0"/>
              </a:spcBef>
              <a:buNone/>
            </a:pPr>
            <a:r>
              <a:rPr lang="en"/>
              <a:t>  If they give you ruled paper,</a:t>
            </a:r>
          </a:p>
          <a:p>
            <a:pPr indent="457200" marL="914400">
              <a:spcBef>
                <a:spcPts val="0"/>
              </a:spcBef>
              <a:buNone/>
            </a:pPr>
            <a:r>
              <a:rPr lang="en"/>
              <a:t>write the other way (Jimenez).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Notes: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sz="2400" lang="en">
                <a:solidFill>
                  <a:srgbClr val="FFFFFF"/>
                </a:solidFill>
              </a:rPr>
              <a:t>Salamander:</a:t>
            </a:r>
            <a:r>
              <a:rPr sz="2400" lang="en">
                <a:solidFill>
                  <a:srgbClr val="FFFFFF"/>
                </a:solidFill>
              </a:rPr>
              <a:t> a mythical lizard-like creature said to live in fire or to be able to withstand its effects.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</p:txBody>
      </p:sp>
      <p:pic>
        <p:nvPicPr>
          <p:cNvPr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145775" x="2421775"/>
            <a:ext cy="2403974" cx="2955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en"/>
              <a:t>1st Period: Technology Volunteers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/>
              <a:t>•DQ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/>
              <a:t>•Leylah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/>
              <a:t>•Breanna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/>
              <a:t>•Dierra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/>
              <a:t>•J. Forbes.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/>
              <a:t>•Keirah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/>
              <a:t>•Kaiya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/>
              <a:t>•Whitney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/>
              <a:t>•Taryn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Application: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lvl="0" indent="-431800" marL="457200">
              <a:spcBef>
                <a:spcPts val="0"/>
              </a:spcBef>
              <a:buClr>
                <a:schemeClr val="lt1"/>
              </a:buClr>
              <a:buSzPct val="106666"/>
              <a:buFont typeface="Arial"/>
              <a:buChar char="●"/>
            </a:pPr>
            <a:r>
              <a:rPr sz="3000" lang="en"/>
              <a:t>What do you think Ray Bradbury is hinting at by talking about Mildred and the Seashells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Why is this true? 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31" name="Shape 1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70450" x="457200"/>
            <a:ext cy="3466000" cx="6524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steps">
  <a:themeElements>
    <a:clrScheme name="Custom 46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FD80C"/>
      </a:accent1>
      <a:accent2>
        <a:srgbClr val="CD108C"/>
      </a:accent2>
      <a:accent3>
        <a:srgbClr val="0990DB"/>
      </a:accent3>
      <a:accent4>
        <a:srgbClr val="AAAAAA"/>
      </a:accent4>
      <a:accent5>
        <a:srgbClr val="C3F180"/>
      </a:accent5>
      <a:accent6>
        <a:srgbClr val="FF986D"/>
      </a:accent6>
      <a:hlink>
        <a:srgbClr val="ABABAB"/>
      </a:hlink>
      <a:folHlink>
        <a:srgbClr val="666666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