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 rot="10800000" flipH="1">
            <a:off x="0" y="-256"/>
            <a:ext cx="9162288" cy="4114897"/>
            <a:chOff x="-7937" y="4255637"/>
            <a:chExt cx="9144000" cy="2606675"/>
          </a:xfrm>
        </p:grpSpPr>
        <p:sp>
          <p:nvSpPr>
            <p:cNvPr id="26" name="Shape 26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2319514"/>
            <a:ext cx="7772400" cy="165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ctr" rt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4114800"/>
            <a:ext cx="7772400" cy="88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152400" algn="ctr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2400" b="0" i="1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4800"/>
            </a:lvl1pPr>
            <a:lvl2pPr rtl="0">
              <a:defRPr sz="4800"/>
            </a:lvl2pPr>
            <a:lvl3pPr rtl="0">
              <a:defRPr sz="4800"/>
            </a:lvl3pPr>
            <a:lvl4pPr rtl="0">
              <a:defRPr sz="4800"/>
            </a:lvl4pPr>
            <a:lvl5pPr rtl="0">
              <a:defRPr sz="4800"/>
            </a:lvl5pPr>
            <a:lvl6pPr rtl="0">
              <a:defRPr sz="4800"/>
            </a:lvl6pPr>
            <a:lvl7pPr rtl="0">
              <a:defRPr sz="4800"/>
            </a:lvl7pPr>
            <a:lvl8pPr rtl="0">
              <a:defRPr sz="4800"/>
            </a:lvl8pPr>
            <a:lvl9pPr rtl="0">
              <a:defRPr sz="4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4041600" cy="483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45148" y="1730374"/>
            <a:ext cx="4041600" cy="483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0" y="5442546"/>
            <a:ext cx="9162288" cy="1430803"/>
            <a:chOff x="-7937" y="4255637"/>
            <a:chExt cx="9144000" cy="2606675"/>
          </a:xfrm>
        </p:grpSpPr>
        <p:sp>
          <p:nvSpPr>
            <p:cNvPr id="70" name="Shape 70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5662087"/>
            <a:ext cx="8229600" cy="90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2400" i="1">
                <a:solidFill>
                  <a:schemeClr val="lt2"/>
                </a:solidFill>
              </a:defRPr>
            </a:lvl1pPr>
            <a:lvl2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2400" i="1">
                <a:solidFill>
                  <a:schemeClr val="lt2"/>
                </a:solidFill>
              </a:defRPr>
            </a:lvl2pPr>
            <a:lvl3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2400" i="1">
                <a:solidFill>
                  <a:schemeClr val="lt2"/>
                </a:solidFill>
              </a:defRPr>
            </a:lvl3pPr>
            <a:lvl4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2400" i="1">
                <a:solidFill>
                  <a:schemeClr val="lt2"/>
                </a:solidFill>
              </a:defRPr>
            </a:lvl4pPr>
            <a:lvl5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2400" i="1">
                <a:solidFill>
                  <a:schemeClr val="lt2"/>
                </a:solidFill>
              </a:defRPr>
            </a:lvl5pPr>
            <a:lvl6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2400" i="1">
                <a:solidFill>
                  <a:schemeClr val="lt2"/>
                </a:solidFill>
              </a:defRPr>
            </a:lvl6pPr>
            <a:lvl7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2400" i="1">
                <a:solidFill>
                  <a:schemeClr val="lt2"/>
                </a:solidFill>
              </a:defRPr>
            </a:lvl7pPr>
            <a:lvl8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2400" i="1">
                <a:solidFill>
                  <a:schemeClr val="lt2"/>
                </a:solidFill>
              </a:defRPr>
            </a:lvl8pPr>
            <a:lvl9pPr marL="34290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2400" i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6864683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609600"/>
            <a:ext cx="8302625" cy="3787775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endParaRPr/>
            </a:p>
          </p:txBody>
        </p:sp>
      </p:grp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285750" algn="l" rtl="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228600" algn="l" rtl="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228600" algn="l" rtl="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685800" y="2319514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i="1"/>
              <a:t>A Raisin in the Sun 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685800" y="4114800"/>
            <a:ext cx="7772400" cy="88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i="0"/>
              <a:t>Lorraine Hansberry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582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1800"/>
              <a:t>Harlem Renaissance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288275" y="789504"/>
            <a:ext cx="8229600" cy="5774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 dirty="0">
                <a:solidFill>
                  <a:srgbClr val="000000"/>
                </a:solidFill>
                <a:latin typeface="Georgia" pitchFamily="18" charset="0"/>
                <a:ea typeface="Arial"/>
                <a:cs typeface="Arial"/>
                <a:sym typeface="Arial"/>
              </a:rPr>
              <a:t>Common subjects:</a:t>
            </a:r>
          </a:p>
          <a:p>
            <a:pPr marL="228600" lvl="0" indent="-190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3600" dirty="0">
                <a:solidFill>
                  <a:srgbClr val="000000"/>
                </a:solidFill>
                <a:latin typeface="Georgia" pitchFamily="18" charset="0"/>
                <a:ea typeface="Arial"/>
                <a:cs typeface="Arial"/>
                <a:sym typeface="Arial"/>
              </a:rPr>
              <a:t>Alienation</a:t>
            </a:r>
          </a:p>
          <a:p>
            <a:pPr marL="228600" lvl="0" indent="-190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3600" dirty="0">
                <a:solidFill>
                  <a:srgbClr val="000000"/>
                </a:solidFill>
                <a:latin typeface="Georgia" pitchFamily="18" charset="0"/>
                <a:ea typeface="Arial"/>
                <a:cs typeface="Arial"/>
                <a:sym typeface="Arial"/>
              </a:rPr>
              <a:t>Marginality</a:t>
            </a:r>
          </a:p>
          <a:p>
            <a:pPr marL="228600" lvl="0" indent="-190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3600" dirty="0">
                <a:solidFill>
                  <a:srgbClr val="000000"/>
                </a:solidFill>
                <a:latin typeface="Georgia" pitchFamily="18" charset="0"/>
                <a:ea typeface="Arial"/>
                <a:cs typeface="Arial"/>
                <a:sym typeface="Arial"/>
              </a:rPr>
              <a:t>the use of folk material</a:t>
            </a:r>
          </a:p>
          <a:p>
            <a:pPr marL="228600" lvl="0" indent="-190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3600" dirty="0">
                <a:solidFill>
                  <a:srgbClr val="000000"/>
                </a:solidFill>
                <a:latin typeface="Georgia" pitchFamily="18" charset="0"/>
                <a:ea typeface="Arial"/>
                <a:cs typeface="Arial"/>
                <a:sym typeface="Arial"/>
              </a:rPr>
              <a:t>the use of the blues tradition</a:t>
            </a:r>
          </a:p>
          <a:p>
            <a:pPr marL="228600" lvl="0" indent="-190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3600" dirty="0">
                <a:solidFill>
                  <a:srgbClr val="000000"/>
                </a:solidFill>
                <a:latin typeface="Georgia" pitchFamily="18" charset="0"/>
                <a:ea typeface="Arial"/>
                <a:cs typeface="Arial"/>
                <a:sym typeface="Arial"/>
              </a:rPr>
              <a:t>the problems of writing for an elite audience.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547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 dirty="0"/>
              <a:t>The Characters: </a:t>
            </a:r>
            <a:r>
              <a:rPr lang="en" sz="2400" dirty="0" smtClean="0"/>
              <a:t>5</a:t>
            </a:r>
            <a:r>
              <a:rPr lang="en" sz="2400" dirty="0" smtClean="0"/>
              <a:t>th </a:t>
            </a:r>
            <a:r>
              <a:rPr lang="en" sz="2400" dirty="0"/>
              <a:t>Period 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598638"/>
            <a:ext cx="8229600" cy="6213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 dirty="0"/>
              <a:t>Ruth </a:t>
            </a:r>
            <a:r>
              <a:rPr lang="en" sz="1800" dirty="0" smtClean="0"/>
              <a:t>Younger- Shania</a:t>
            </a:r>
            <a:r>
              <a:rPr lang="en" sz="1800" dirty="0"/>
              <a:t>		</a:t>
            </a:r>
            <a:endParaRPr dirty="0"/>
          </a:p>
          <a:p>
            <a:pPr lvl="0" rtl="0">
              <a:buNone/>
            </a:pPr>
            <a:r>
              <a:rPr lang="en" sz="1800" dirty="0"/>
              <a:t>Travis </a:t>
            </a:r>
            <a:r>
              <a:rPr lang="en" sz="1800" dirty="0" smtClean="0"/>
              <a:t>Younger-Bryce </a:t>
            </a:r>
            <a:r>
              <a:rPr lang="en" sz="1800" dirty="0"/>
              <a:t>		</a:t>
            </a:r>
          </a:p>
          <a:p>
            <a:pPr lvl="0" rtl="0">
              <a:buNone/>
            </a:pPr>
            <a:r>
              <a:rPr lang="en" sz="1800" dirty="0" smtClean="0"/>
              <a:t>Willy-Arzoo</a:t>
            </a:r>
            <a:endParaRPr dirty="0"/>
          </a:p>
          <a:p>
            <a:pPr lvl="0" rtl="0">
              <a:buNone/>
            </a:pPr>
            <a:r>
              <a:rPr lang="en" sz="1800" dirty="0"/>
              <a:t>Walter Lee </a:t>
            </a:r>
            <a:r>
              <a:rPr lang="en" sz="1800" dirty="0" smtClean="0"/>
              <a:t>Younger-Denny</a:t>
            </a:r>
            <a:endParaRPr lang="en" sz="1800" dirty="0" smtClean="0"/>
          </a:p>
          <a:p>
            <a:pPr lvl="0" rtl="0">
              <a:buNone/>
            </a:pPr>
            <a:r>
              <a:rPr lang="en" sz="1800" dirty="0" smtClean="0"/>
              <a:t>Beneatha- Puri</a:t>
            </a:r>
            <a:r>
              <a:rPr lang="en" sz="1800" b="1" dirty="0" smtClean="0">
                <a:solidFill>
                  <a:srgbClr val="FF0000"/>
                </a:solidFill>
              </a:rPr>
              <a:t>T</a:t>
            </a:r>
            <a:r>
              <a:rPr lang="en" sz="1800" dirty="0" smtClean="0"/>
              <a:t>y</a:t>
            </a:r>
            <a:r>
              <a:rPr lang="en" sz="1800" dirty="0"/>
              <a:t>			</a:t>
            </a:r>
            <a:endParaRPr lang="en" sz="1800" dirty="0" smtClean="0"/>
          </a:p>
          <a:p>
            <a:pPr lvl="0" rtl="0">
              <a:buNone/>
            </a:pPr>
            <a:r>
              <a:rPr lang="en" sz="1800" dirty="0" smtClean="0"/>
              <a:t>Mrs</a:t>
            </a:r>
            <a:r>
              <a:rPr lang="en" sz="1800" dirty="0"/>
              <a:t>. </a:t>
            </a:r>
            <a:r>
              <a:rPr lang="en" sz="1800" dirty="0" smtClean="0"/>
              <a:t>Johnson-LeeAnna</a:t>
            </a:r>
            <a:endParaRPr dirty="0"/>
          </a:p>
          <a:p>
            <a:pPr lvl="0" rtl="0">
              <a:buNone/>
            </a:pPr>
            <a:r>
              <a:rPr lang="en" sz="1800" dirty="0"/>
              <a:t>Lena Younger (Mama</a:t>
            </a:r>
            <a:r>
              <a:rPr lang="en" sz="1800" dirty="0" smtClean="0"/>
              <a:t>)-Jade</a:t>
            </a:r>
            <a:endParaRPr dirty="0"/>
          </a:p>
          <a:p>
            <a:pPr lvl="0" rtl="0">
              <a:buNone/>
            </a:pPr>
            <a:r>
              <a:rPr lang="en" sz="1800" dirty="0"/>
              <a:t>Joseph </a:t>
            </a:r>
            <a:r>
              <a:rPr lang="en" sz="1800" dirty="0" smtClean="0"/>
              <a:t>Asagai- Kirkland</a:t>
            </a:r>
            <a:endParaRPr dirty="0"/>
          </a:p>
          <a:p>
            <a:pPr lvl="0" rtl="0">
              <a:buNone/>
            </a:pPr>
            <a:r>
              <a:rPr lang="en" sz="1800" dirty="0"/>
              <a:t>George </a:t>
            </a:r>
            <a:r>
              <a:rPr lang="en" sz="1800" dirty="0" smtClean="0"/>
              <a:t>Murchison- Sam</a:t>
            </a:r>
            <a:endParaRPr dirty="0"/>
          </a:p>
          <a:p>
            <a:pPr lvl="0" rtl="0">
              <a:buNone/>
            </a:pPr>
            <a:r>
              <a:rPr lang="en" sz="1800" dirty="0"/>
              <a:t>Karl </a:t>
            </a:r>
            <a:r>
              <a:rPr lang="en" sz="1800" dirty="0" smtClean="0"/>
              <a:t>Lindner-Stewart</a:t>
            </a:r>
            <a:endParaRPr dirty="0"/>
          </a:p>
          <a:p>
            <a:pPr lvl="0" rtl="0">
              <a:buNone/>
            </a:pPr>
            <a:r>
              <a:rPr lang="en" sz="1800" dirty="0" smtClean="0"/>
              <a:t>Bobo-Dante</a:t>
            </a:r>
            <a:endParaRPr dirty="0"/>
          </a:p>
          <a:p>
            <a:pPr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682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/>
              <a:t>Characters: 2nd Period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849454"/>
            <a:ext cx="8229600" cy="571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 dirty="0"/>
              <a:t>Ruth </a:t>
            </a:r>
            <a:r>
              <a:rPr lang="en" sz="1800" dirty="0" smtClean="0"/>
              <a:t>Younger- Dallas</a:t>
            </a:r>
            <a:r>
              <a:rPr lang="en" sz="1800" dirty="0"/>
              <a:t>	</a:t>
            </a:r>
            <a:endParaRPr dirty="0"/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dirty="0"/>
              <a:t>Travis Younger-	</a:t>
            </a:r>
            <a:r>
              <a:rPr lang="en" sz="1800" dirty="0" smtClean="0"/>
              <a:t>Chad</a:t>
            </a:r>
            <a:r>
              <a:rPr lang="en" sz="1800" dirty="0"/>
              <a:t>	</a:t>
            </a:r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dirty="0" smtClean="0"/>
              <a:t>Willy- Dean</a:t>
            </a:r>
            <a:endParaRPr dirty="0"/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dirty="0"/>
              <a:t>Walter Lee </a:t>
            </a:r>
            <a:r>
              <a:rPr lang="en" sz="1800" dirty="0" smtClean="0"/>
              <a:t>Younger- Jacob Gutwein</a:t>
            </a:r>
            <a:r>
              <a:rPr lang="en" sz="1800" dirty="0"/>
              <a:t>					</a:t>
            </a:r>
            <a:endParaRPr lang="en" sz="1800" dirty="0" smtClean="0"/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dirty="0" smtClean="0"/>
              <a:t>Mrs</a:t>
            </a:r>
            <a:r>
              <a:rPr lang="en" sz="1800" dirty="0"/>
              <a:t>. </a:t>
            </a:r>
            <a:r>
              <a:rPr lang="en" sz="1800" dirty="0" smtClean="0"/>
              <a:t>Johnson-Brooke</a:t>
            </a:r>
            <a:endParaRPr lang="en-US" dirty="0" smtClean="0"/>
          </a:p>
          <a:p>
            <a:pPr>
              <a:buNone/>
            </a:pPr>
            <a:r>
              <a:rPr lang="en-US" sz="1800" dirty="0" smtClean="0"/>
              <a:t>Beneatha – </a:t>
            </a:r>
            <a:r>
              <a:rPr lang="en-US" sz="1800" dirty="0" err="1" smtClean="0"/>
              <a:t>Eliana</a:t>
            </a:r>
            <a:r>
              <a:rPr lang="en-US" sz="1800" dirty="0" smtClean="0"/>
              <a:t> </a:t>
            </a:r>
            <a:endParaRPr sz="1800" dirty="0"/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dirty="0"/>
              <a:t>Lena Younger (Mama</a:t>
            </a:r>
            <a:r>
              <a:rPr lang="en" sz="1800" dirty="0" smtClean="0"/>
              <a:t>)-Mary Katherine</a:t>
            </a:r>
            <a:endParaRPr dirty="0"/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dirty="0"/>
              <a:t>Joseph </a:t>
            </a:r>
            <a:r>
              <a:rPr lang="en" sz="1800" dirty="0" smtClean="0"/>
              <a:t>Asagai- Ben</a:t>
            </a:r>
            <a:endParaRPr lang="en" sz="1800" dirty="0"/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dirty="0" smtClean="0"/>
              <a:t>George Murchison- Fergus</a:t>
            </a:r>
            <a:endParaRPr dirty="0"/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dirty="0"/>
              <a:t>Karl </a:t>
            </a:r>
            <a:r>
              <a:rPr lang="en" sz="1800" dirty="0" smtClean="0"/>
              <a:t>Lindner-Jovanny</a:t>
            </a:r>
            <a:endParaRPr dirty="0"/>
          </a:p>
          <a:p>
            <a:pPr lvl="0" rtl="0"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 dirty="0" smtClean="0"/>
              <a:t>Bobo-Shane </a:t>
            </a:r>
            <a:endParaRPr lang="en" sz="1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590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/>
              <a:t>A Raisin in the Sun: 3 Acts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742207"/>
            <a:ext cx="8229600" cy="58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Act I</a:t>
            </a:r>
          </a:p>
          <a:p>
            <a:pPr lvl="0" rtl="0">
              <a:buNone/>
            </a:pPr>
            <a:r>
              <a:rPr lang="en"/>
              <a:t>Scene 1: Friday morning</a:t>
            </a:r>
          </a:p>
          <a:p>
            <a:pPr lvl="0" rtl="0">
              <a:buNone/>
            </a:pPr>
            <a:r>
              <a:rPr lang="en"/>
              <a:t>Scene 2: The following morning</a:t>
            </a:r>
          </a:p>
          <a:p>
            <a:endParaRPr/>
          </a:p>
          <a:p>
            <a:pPr lvl="0" rtl="0">
              <a:buNone/>
            </a:pPr>
            <a:r>
              <a:rPr lang="en"/>
              <a:t>Act II</a:t>
            </a:r>
          </a:p>
          <a:p>
            <a:pPr lvl="0" rtl="0">
              <a:buNone/>
            </a:pPr>
            <a:r>
              <a:rPr lang="en"/>
              <a:t>Scene 1: Later, the same day</a:t>
            </a:r>
          </a:p>
          <a:p>
            <a:pPr lvl="0" rtl="0">
              <a:buNone/>
            </a:pPr>
            <a:r>
              <a:rPr lang="en"/>
              <a:t>Scene 2: Friday night, a few weeks later</a:t>
            </a:r>
          </a:p>
          <a:p>
            <a:pPr lvl="0" rtl="0">
              <a:buNone/>
            </a:pPr>
            <a:r>
              <a:rPr lang="en"/>
              <a:t>Scene 3: Moving day, one week later</a:t>
            </a:r>
          </a:p>
          <a:p>
            <a:endParaRPr/>
          </a:p>
          <a:p>
            <a:pPr lvl="0" rtl="0">
              <a:buNone/>
            </a:pPr>
            <a:r>
              <a:rPr lang="en"/>
              <a:t>Act III</a:t>
            </a:r>
          </a:p>
          <a:p>
            <a:pPr lvl="0" rtl="0">
              <a:buNone/>
            </a:pPr>
            <a:r>
              <a:rPr lang="en"/>
              <a:t>An hour later 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8528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/>
              <a:t>The Younger's family tree. . . 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Family Tree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Lena Younger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(Mama)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rtl="0">
              <a:buNone/>
            </a:pPr>
            <a:r>
              <a:rPr lang="en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rtl="0">
              <a:buNone/>
            </a:pPr>
            <a:r>
              <a:rPr lang="en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endParaRPr sz="1100" dirty="0"/>
          </a:p>
          <a:p>
            <a:pPr lvl="0" rtl="0">
              <a:buNone/>
            </a:pPr>
            <a:r>
              <a:rPr lang="en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	Walter                                	Beneatha</a:t>
            </a:r>
          </a:p>
          <a:p>
            <a:pPr lvl="0" rtl="0">
              <a:buNone/>
            </a:pPr>
            <a:r>
              <a:rPr lang="en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	  	+</a:t>
            </a:r>
          </a:p>
          <a:p>
            <a:pPr lvl="0" rtl="0">
              <a:buNone/>
            </a:pPr>
            <a:r>
              <a:rPr lang="en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	  Ruth</a:t>
            </a:r>
          </a:p>
          <a:p>
            <a:pPr lvl="0" rtl="0">
              <a:buNone/>
            </a:pPr>
            <a:r>
              <a:rPr lang="en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	  	=</a:t>
            </a:r>
          </a:p>
          <a:p>
            <a:pPr lvl="0" rtl="0">
              <a:buNone/>
            </a:pPr>
            <a:r>
              <a:rPr lang="en" sz="11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	Travis</a:t>
            </a:r>
          </a:p>
          <a:p>
            <a:endParaRPr dirty="0"/>
          </a:p>
        </p:txBody>
      </p:sp>
      <p:cxnSp>
        <p:nvCxnSpPr>
          <p:cNvPr id="189" name="Shape 189"/>
          <p:cNvCxnSpPr/>
          <p:nvPr/>
        </p:nvCxnSpPr>
        <p:spPr>
          <a:xfrm flipH="1">
            <a:off x="2846499" y="2636225"/>
            <a:ext cx="1451700" cy="754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90" name="Shape 190"/>
          <p:cNvCxnSpPr/>
          <p:nvPr/>
        </p:nvCxnSpPr>
        <p:spPr>
          <a:xfrm>
            <a:off x="4766225" y="2645675"/>
            <a:ext cx="76499" cy="7355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69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1100" b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800" b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Maslow's "Hierarchy of Needs" Theory and the Younger Family in Hansberry's </a:t>
            </a:r>
            <a:r>
              <a:rPr lang="en" sz="1800" b="1" i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 Raisin in the Sun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457200" y="928032"/>
            <a:ext cx="8229600" cy="5639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endParaRPr/>
          </a:p>
          <a:p>
            <a:pPr lvl="0" rtl="0">
              <a:buNone/>
            </a:pPr>
            <a:r>
              <a:rPr lang="en" sz="11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(Aham H. Maslow, </a:t>
            </a:r>
            <a:r>
              <a:rPr lang="en" sz="1100" i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Personality and Motivation</a:t>
            </a:r>
            <a:r>
              <a:rPr lang="en" sz="11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 New York: Harper, 1954.)</a:t>
            </a:r>
          </a:p>
          <a:p>
            <a:endParaRPr/>
          </a:p>
          <a:p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457200" y="1474879"/>
            <a:ext cx="7701698" cy="467896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843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1800"/>
              <a:t>About the author. . . 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147607"/>
            <a:ext cx="8229600" cy="542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208333"/>
              <a:buFont typeface="Arial"/>
              <a:buChar char="•"/>
            </a:pPr>
            <a:r>
              <a:rPr lang="en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Deeply committed to the black struggle for equality and human rights, Lorraine Hansberry's brilliant career as a writer was cut short by her death when she was only 35. </a:t>
            </a:r>
          </a:p>
          <a:p>
            <a:endParaRPr/>
          </a:p>
          <a:p>
            <a:pPr marL="457200" lvl="0" indent="-419100">
              <a:buClr>
                <a:schemeClr val="dk2"/>
              </a:buClr>
              <a:buSzPct val="208333"/>
              <a:buFont typeface="Arial"/>
              <a:buChar char="•"/>
            </a:pPr>
            <a:r>
              <a:rPr lang="en" sz="2400" i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 Raisin in the Sun</a:t>
            </a:r>
            <a:r>
              <a:rPr lang="en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was the first play written by a black woman to be produced on Broadway. It won the New York Drama Critics Circle Award - Hansberry was the youngest and the first black writer to receive this award.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/>
              <a:t>Purpose for writing. . . 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>
              <a:buClr>
                <a:schemeClr val="dk2"/>
              </a:buClr>
              <a:buSzPct val="208333"/>
              <a:buFont typeface="Arial"/>
              <a:buChar char="•"/>
            </a:pPr>
            <a:r>
              <a:rPr lang="en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Hansberry's </a:t>
            </a:r>
            <a:r>
              <a:rPr lang="en" sz="2400" i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purpose </a:t>
            </a:r>
            <a:r>
              <a:rPr lang="en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was to show </a:t>
            </a:r>
            <a:r>
              <a:rPr lang="en" sz="2400" b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"the many gradations in even one Negro family</a:t>
            </a:r>
            <a:r>
              <a:rPr lang="en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." The characters suffer, hope, dream, and triumph over the enormous barriers erected by the dominant culture.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911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000">
                <a:solidFill>
                  <a:srgbClr val="000000"/>
                </a:solidFill>
              </a:rPr>
              <a:t>Themes in </a:t>
            </a:r>
            <a:r>
              <a:rPr lang="en" sz="3000" i="1">
                <a:solidFill>
                  <a:srgbClr val="000000"/>
                </a:solidFill>
              </a:rPr>
              <a:t>ARINS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088515"/>
            <a:ext cx="8229600" cy="547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</a:rPr>
              <a:t>pursuit of the American dream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</a:rPr>
              <a:t>American beauty &amp; identity (and how race &amp; gender contribute to these) 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</a:rPr>
              <a:t>class and generational conflicts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</a:rPr>
              <a:t>marital relationships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</a:rPr>
              <a:t>feminism (of the daughter in particular)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</a:rPr>
              <a:t>stereotyping, misconceptions, inequality myths regarding race, class, and gender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>
                <a:solidFill>
                  <a:srgbClr val="000000"/>
                </a:solidFill>
              </a:rPr>
              <a:t>universality of the human race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218582"/>
            <a:ext cx="8229600" cy="634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dirty="0"/>
              <a:t>Setting/Background:</a:t>
            </a:r>
          </a:p>
          <a:p>
            <a:pPr marL="457200" lvl="0" indent="-419100" rtl="0">
              <a:buClr>
                <a:schemeClr val="dk2"/>
              </a:buClr>
              <a:buSzPct val="208333"/>
              <a:buFont typeface="Arial"/>
              <a:buChar char="•"/>
            </a:pPr>
            <a:r>
              <a:rPr lang="en" sz="2800" dirty="0">
                <a:solidFill>
                  <a:srgbClr val="000000"/>
                </a:solidFill>
              </a:rPr>
              <a:t>The entire action of the play takes place in the </a:t>
            </a:r>
          </a:p>
          <a:p>
            <a:pPr lvl="0" rtl="0">
              <a:buNone/>
            </a:pPr>
            <a:r>
              <a:rPr lang="en" sz="2800" dirty="0">
                <a:solidFill>
                  <a:srgbClr val="000000"/>
                </a:solidFill>
              </a:rPr>
              <a:t>Southside of Chicago sometime between  WWII and present (1958): namely the 1950’s.  </a:t>
            </a:r>
          </a:p>
          <a:p>
            <a:endParaRPr sz="2800" dirty="0"/>
          </a:p>
          <a:p>
            <a:pPr marL="457200" lvl="0" indent="-419100" rtl="0">
              <a:buClr>
                <a:schemeClr val="dk2"/>
              </a:buClr>
              <a:buSzPct val="208333"/>
              <a:buFont typeface="Arial"/>
              <a:buChar char="•"/>
            </a:pPr>
            <a:r>
              <a:rPr lang="en" sz="2800" dirty="0">
                <a:solidFill>
                  <a:srgbClr val="000000"/>
                </a:solidFill>
              </a:rPr>
              <a:t>During this era, Chicago was strictly divided by race and segregation. The 1950’s are often considered a prosperous time for the United States; a time where blacks were </a:t>
            </a:r>
            <a:r>
              <a:rPr lang="en" sz="2800" dirty="0" smtClean="0">
                <a:solidFill>
                  <a:srgbClr val="000000"/>
                </a:solidFill>
              </a:rPr>
              <a:t>“content </a:t>
            </a:r>
            <a:r>
              <a:rPr lang="en" sz="2800" dirty="0">
                <a:solidFill>
                  <a:srgbClr val="000000"/>
                </a:solidFill>
              </a:rPr>
              <a:t>with their inferior status, and women were happy to stay at home and be </a:t>
            </a:r>
            <a:r>
              <a:rPr lang="en" sz="2800" dirty="0" smtClean="0">
                <a:solidFill>
                  <a:srgbClr val="000000"/>
                </a:solidFill>
              </a:rPr>
              <a:t>housewives”. </a:t>
            </a:r>
            <a:endParaRPr lang="en" sz="2800" dirty="0">
              <a:solidFill>
                <a:srgbClr val="000000"/>
              </a:solidFill>
            </a:endParaRPr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/>
              <a:t>Setting/Background: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000000"/>
              </a:buClr>
              <a:buSzPct val="208333"/>
              <a:buFont typeface="Arial"/>
              <a:buChar char="•"/>
            </a:pPr>
            <a:r>
              <a:rPr lang="en" sz="2800" dirty="0">
                <a:solidFill>
                  <a:srgbClr val="000000"/>
                </a:solidFill>
              </a:rPr>
              <a:t>This of course  caused great tension in both blacks and women and ultimately led to the great civil rights and feminist movements in the 1960’s. </a:t>
            </a:r>
          </a:p>
          <a:p>
            <a:endParaRPr sz="2800" dirty="0"/>
          </a:p>
          <a:p>
            <a:pPr marL="457200" lvl="0" indent="-419100" rtl="0">
              <a:buClr>
                <a:srgbClr val="000000"/>
              </a:buClr>
              <a:buSzPct val="208333"/>
              <a:buFont typeface="Arial"/>
              <a:buChar char="•"/>
            </a:pPr>
            <a:r>
              <a:rPr lang="en" sz="2800" i="1" dirty="0">
                <a:solidFill>
                  <a:srgbClr val="000000"/>
                </a:solidFill>
              </a:rPr>
              <a:t>A Raisin in the Sun </a:t>
            </a:r>
            <a:r>
              <a:rPr lang="en" sz="2800" dirty="0">
                <a:solidFill>
                  <a:srgbClr val="000000"/>
                </a:solidFill>
              </a:rPr>
              <a:t>predates both of these movements, but provides great insight into life during this time period and how it erupted into the 60’s.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54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1800"/>
              <a:t>Harlem Renaissance. . . 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809782"/>
            <a:ext cx="8229600" cy="5758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800" dirty="0">
                <a:solidFill>
                  <a:srgbClr val="000000"/>
                </a:solidFill>
                <a:latin typeface="Georgia" pitchFamily="18" charset="0"/>
                <a:ea typeface="Arial"/>
                <a:cs typeface="Arial"/>
                <a:sym typeface="Arial"/>
              </a:rPr>
              <a:t> 1) war generates new opportunities for industry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800" dirty="0">
                <a:solidFill>
                  <a:srgbClr val="000000"/>
                </a:solidFill>
                <a:latin typeface="Georgia" pitchFamily="18" charset="0"/>
                <a:ea typeface="Arial"/>
                <a:cs typeface="Arial"/>
                <a:sym typeface="Arial"/>
              </a:rPr>
              <a:t> 2) much of existing labor supply leaves work force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800" dirty="0">
                <a:solidFill>
                  <a:srgbClr val="000000"/>
                </a:solidFill>
                <a:latin typeface="Georgia" pitchFamily="18" charset="0"/>
                <a:ea typeface="Arial"/>
                <a:cs typeface="Arial"/>
                <a:sym typeface="Arial"/>
              </a:rPr>
              <a:t> 3) immigrant labor pool evaporates.</a:t>
            </a:r>
          </a:p>
          <a:p>
            <a:endParaRPr sz="2800" dirty="0">
              <a:latin typeface="Georgia" pitchFamily="18" charset="0"/>
            </a:endParaRPr>
          </a:p>
          <a:p>
            <a:pPr marL="457200" lvl="0" indent="-1524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800" dirty="0">
                <a:solidFill>
                  <a:srgbClr val="000000"/>
                </a:solidFill>
                <a:latin typeface="Georgia" pitchFamily="18" charset="0"/>
                <a:ea typeface="Arial"/>
                <a:cs typeface="Arial"/>
                <a:sym typeface="Arial"/>
              </a:rPr>
              <a:t>Result  = The Great Migration</a:t>
            </a:r>
          </a:p>
          <a:p>
            <a:endParaRPr sz="2800" dirty="0">
              <a:latin typeface="Georgia" pitchFamily="18" charset="0"/>
            </a:endParaRPr>
          </a:p>
          <a:p>
            <a:pPr marL="457200" lvl="0" indent="-1524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800" dirty="0">
                <a:solidFill>
                  <a:srgbClr val="000000"/>
                </a:solidFill>
                <a:latin typeface="Georgia" pitchFamily="18" charset="0"/>
                <a:ea typeface="Arial"/>
                <a:cs typeface="Arial"/>
                <a:sym typeface="Arial"/>
              </a:rPr>
              <a:t>congregated black populations in northern cities like Chicago and New York in unprecedented numbers.</a:t>
            </a:r>
          </a:p>
          <a:p>
            <a:endParaRPr sz="2800" dirty="0">
              <a:latin typeface="Georgia" pitchFamily="18" charset="0"/>
            </a:endParaRPr>
          </a:p>
          <a:p>
            <a:pPr marL="457200" lvl="0" indent="-1524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800" dirty="0">
                <a:solidFill>
                  <a:srgbClr val="000000"/>
                </a:solidFill>
                <a:latin typeface="Georgia" pitchFamily="18" charset="0"/>
                <a:ea typeface="Arial"/>
                <a:cs typeface="Arial"/>
                <a:sym typeface="Arial"/>
              </a:rPr>
              <a:t>The concentration, in New York city, occurred on the upper west side, in Harlem</a:t>
            </a:r>
            <a:r>
              <a:rPr lang="en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877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1800"/>
              <a:t>Harlem Renaissance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080057"/>
            <a:ext cx="8229600" cy="548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indent="-1524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 dirty="0">
                <a:solidFill>
                  <a:srgbClr val="000000"/>
                </a:solidFill>
                <a:latin typeface="Georgia" pitchFamily="18" charset="0"/>
                <a:ea typeface="Arial"/>
                <a:cs typeface="Arial"/>
                <a:sym typeface="Arial"/>
              </a:rPr>
              <a:t>When Harlem was built in 1904 it was designed for the upper class white community; it consisted of townhouses, luxury apartment buildings and single-family homes.</a:t>
            </a:r>
          </a:p>
          <a:p>
            <a:endParaRPr dirty="0">
              <a:latin typeface="Georgia" pitchFamily="18" charset="0"/>
            </a:endParaRPr>
          </a:p>
          <a:p>
            <a:pPr marL="228600" lvl="0" indent="-1524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 dirty="0">
                <a:solidFill>
                  <a:srgbClr val="000000"/>
                </a:solidFill>
                <a:latin typeface="Georgia" pitchFamily="18" charset="0"/>
                <a:ea typeface="Arial"/>
                <a:cs typeface="Arial"/>
                <a:sym typeface="Arial"/>
              </a:rPr>
              <a:t>In its youth, Harlem was a somewhat fashionable section of the city with a large black, middle class population. Because New York is a port city, blacks from the south, Africa and the West Indies also found their way to Harlem making it a truly cosmopolitan area.</a:t>
            </a: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640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1800"/>
              <a:t>Harlem Renaissance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995582"/>
            <a:ext cx="8229600" cy="5572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28600" lvl="0" indent="-1905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000000"/>
                </a:solidFill>
                <a:latin typeface="Georgia" pitchFamily="18" charset="0"/>
                <a:ea typeface="Arial"/>
                <a:cs typeface="Arial"/>
                <a:sym typeface="Arial"/>
              </a:rPr>
              <a:t>Important Features of the HR:</a:t>
            </a:r>
          </a:p>
          <a:p>
            <a:endParaRPr dirty="0">
              <a:latin typeface="Georgia" pitchFamily="18" charset="0"/>
            </a:endParaRPr>
          </a:p>
          <a:p>
            <a:pPr marL="914400" lvl="1" indent="-3810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>
                <a:solidFill>
                  <a:srgbClr val="000000"/>
                </a:solidFill>
                <a:latin typeface="Georgia" pitchFamily="18" charset="0"/>
                <a:ea typeface="Arial"/>
                <a:cs typeface="Arial"/>
                <a:sym typeface="Arial"/>
              </a:rPr>
              <a:t>more than just a literary movement</a:t>
            </a:r>
          </a:p>
          <a:p>
            <a:endParaRPr dirty="0">
              <a:latin typeface="Georgia" pitchFamily="18" charset="0"/>
            </a:endParaRPr>
          </a:p>
          <a:p>
            <a:pPr marL="914400" lvl="1" indent="-3810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>
                <a:solidFill>
                  <a:srgbClr val="000000"/>
                </a:solidFill>
                <a:latin typeface="Georgia" pitchFamily="18" charset="0"/>
                <a:ea typeface="Arial"/>
                <a:cs typeface="Arial"/>
                <a:sym typeface="Arial"/>
              </a:rPr>
              <a:t>racial consciousness &amp; integration (assimilation vs. pride in heritage)</a:t>
            </a:r>
          </a:p>
          <a:p>
            <a:endParaRPr dirty="0">
              <a:latin typeface="Georgia" pitchFamily="18" charset="0"/>
            </a:endParaRP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>
                <a:solidFill>
                  <a:srgbClr val="000000"/>
                </a:solidFill>
                <a:latin typeface="Georgia" pitchFamily="18" charset="0"/>
                <a:ea typeface="Arial"/>
                <a:cs typeface="Arial"/>
                <a:sym typeface="Arial"/>
              </a:rPr>
              <a:t>the explosion of art &amp; music--jazz, spirituals and blues (and tension with dreams being "deferred")</a:t>
            </a:r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653</Words>
  <Application>Microsoft Office PowerPoint</Application>
  <PresentationFormat>On-screen Show (4:3)</PresentationFormat>
  <Paragraphs>110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/>
      <vt:lpstr>A Raisin in the Sun </vt:lpstr>
      <vt:lpstr>About the author. . . </vt:lpstr>
      <vt:lpstr>Purpose for writing. . . </vt:lpstr>
      <vt:lpstr>Themes in ARINS</vt:lpstr>
      <vt:lpstr>Slide 5</vt:lpstr>
      <vt:lpstr>Setting/Background:</vt:lpstr>
      <vt:lpstr>Harlem Renaissance. . . </vt:lpstr>
      <vt:lpstr>Harlem Renaissance</vt:lpstr>
      <vt:lpstr>Harlem Renaissance</vt:lpstr>
      <vt:lpstr>Harlem Renaissance</vt:lpstr>
      <vt:lpstr>The Characters: 5th Period </vt:lpstr>
      <vt:lpstr>Characters: 2nd Period</vt:lpstr>
      <vt:lpstr>A Raisin in the Sun: 3 Acts</vt:lpstr>
      <vt:lpstr>The Younger's family tree. . . </vt:lpstr>
      <vt:lpstr> Maslow's "Hierarchy of Needs" Theory and the Younger Family in Hansberry's A Raisin in the Sun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Raisin in the Sun</dc:title>
  <dc:creator>Joye Server</dc:creator>
  <cp:lastModifiedBy>FCBOE</cp:lastModifiedBy>
  <cp:revision>14</cp:revision>
  <dcterms:modified xsi:type="dcterms:W3CDTF">2014-04-14T19:22:16Z</dcterms:modified>
</cp:coreProperties>
</file>