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4" name="Shape 2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245" name="Shape 245"/>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246" name="Shape 24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135" name="Shape 13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1" name="Shape 37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161" name="Shape 16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grpSp>
        <p:nvGrpSpPr>
          <p:cNvPr id="29" name="Shape 29"/>
          <p:cNvGrpSpPr/>
          <p:nvPr/>
        </p:nvGrpSpPr>
        <p:grpSpPr>
          <a:xfrm rot="10800000" flipH="1">
            <a:off x="0" y="-256"/>
            <a:ext cx="9162288" cy="4114897"/>
            <a:chOff x="-7937" y="4255637"/>
            <a:chExt cx="9144000" cy="2606675"/>
          </a:xfrm>
        </p:grpSpPr>
        <p:sp>
          <p:nvSpPr>
            <p:cNvPr id="30" name="Shape 3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spAutoFit/>
            </a:bodyPr>
            <a:lstStyle/>
            <a:p>
              <a:endParaRPr/>
            </a:p>
          </p:txBody>
        </p:sp>
        <p:sp>
          <p:nvSpPr>
            <p:cNvPr id="31" name="Shape 31"/>
            <p:cNvSpPr/>
            <p:nvPr/>
          </p:nvSpPr>
          <p:spPr>
            <a:xfrm>
              <a:off x="8777288" y="4306437"/>
              <a:ext cx="34799" cy="1500"/>
            </a:xfrm>
            <a:prstGeom prst="rect">
              <a:avLst/>
            </a:prstGeom>
            <a:solidFill>
              <a:srgbClr val="9A9BA7"/>
            </a:solidFill>
            <a:ln>
              <a:noFill/>
            </a:ln>
          </p:spPr>
          <p:txBody>
            <a:bodyPr lIns="91425" tIns="45700" rIns="91425" bIns="45700" anchor="t" anchorCtr="0">
              <a:spAutoFit/>
            </a:bodyPr>
            <a:lstStyle/>
            <a:p>
              <a:endParaRPr/>
            </a:p>
          </p:txBody>
        </p:sp>
        <p:sp>
          <p:nvSpPr>
            <p:cNvPr id="32" name="Shape 3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spAutoFit/>
            </a:bodyPr>
            <a:lstStyle/>
            <a:p>
              <a:endParaRPr/>
            </a:p>
          </p:txBody>
        </p:sp>
        <p:sp>
          <p:nvSpPr>
            <p:cNvPr id="33" name="Shape 3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34" name="Shape 3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spAutoFit/>
            </a:bodyPr>
            <a:lstStyle/>
            <a:p>
              <a:endParaRPr/>
            </a:p>
          </p:txBody>
        </p:sp>
        <p:sp>
          <p:nvSpPr>
            <p:cNvPr id="35" name="Shape 3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36" name="Shape 3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spAutoFit/>
            </a:bodyPr>
            <a:lstStyle/>
            <a:p>
              <a:endParaRPr/>
            </a:p>
          </p:txBody>
        </p:sp>
        <p:sp>
          <p:nvSpPr>
            <p:cNvPr id="37" name="Shape 3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spAutoFit/>
            </a:bodyPr>
            <a:lstStyle/>
            <a:p>
              <a:endParaRPr/>
            </a:p>
          </p:txBody>
        </p:sp>
        <p:sp>
          <p:nvSpPr>
            <p:cNvPr id="38" name="Shape 3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39" name="Shape 3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spAutoFit/>
            </a:bodyPr>
            <a:lstStyle/>
            <a:p>
              <a:endParaRPr/>
            </a:p>
          </p:txBody>
        </p:sp>
        <p:sp>
          <p:nvSpPr>
            <p:cNvPr id="40" name="Shape 4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spAutoFit/>
            </a:bodyPr>
            <a:lstStyle/>
            <a:p>
              <a:endParaRPr/>
            </a:p>
          </p:txBody>
        </p:sp>
        <p:sp>
          <p:nvSpPr>
            <p:cNvPr id="41" name="Shape 4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spAutoFit/>
            </a:bodyPr>
            <a:lstStyle/>
            <a:p>
              <a:endParaRPr/>
            </a:p>
          </p:txBody>
        </p:sp>
        <p:sp>
          <p:nvSpPr>
            <p:cNvPr id="42" name="Shape 42"/>
            <p:cNvSpPr/>
            <p:nvPr/>
          </p:nvSpPr>
          <p:spPr>
            <a:xfrm>
              <a:off x="1860550" y="4341362"/>
              <a:ext cx="47700" cy="1500"/>
            </a:xfrm>
            <a:prstGeom prst="rect">
              <a:avLst/>
            </a:prstGeom>
            <a:solidFill>
              <a:srgbClr val="9A9BA7"/>
            </a:solidFill>
            <a:ln>
              <a:noFill/>
            </a:ln>
          </p:spPr>
          <p:txBody>
            <a:bodyPr lIns="91425" tIns="45700" rIns="91425" bIns="45700" anchor="t" anchorCtr="0">
              <a:spAutoFit/>
            </a:bodyPr>
            <a:lstStyle/>
            <a:p>
              <a:endParaRPr/>
            </a:p>
          </p:txBody>
        </p:sp>
        <p:sp>
          <p:nvSpPr>
            <p:cNvPr id="43" name="Shape 43"/>
            <p:cNvSpPr/>
            <p:nvPr/>
          </p:nvSpPr>
          <p:spPr>
            <a:xfrm>
              <a:off x="8697913" y="4306437"/>
              <a:ext cx="38099" cy="1500"/>
            </a:xfrm>
            <a:prstGeom prst="rect">
              <a:avLst/>
            </a:prstGeom>
            <a:solidFill>
              <a:srgbClr val="9A9BA7"/>
            </a:solidFill>
            <a:ln>
              <a:noFill/>
            </a:ln>
          </p:spPr>
          <p:txBody>
            <a:bodyPr lIns="91425" tIns="45700" rIns="91425" bIns="45700" anchor="t" anchorCtr="0">
              <a:spAutoFit/>
            </a:bodyPr>
            <a:lstStyle/>
            <a:p>
              <a:endParaRPr/>
            </a:p>
          </p:txBody>
        </p:sp>
        <p:sp>
          <p:nvSpPr>
            <p:cNvPr id="44" name="Shape 4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spAutoFit/>
            </a:bodyPr>
            <a:lstStyle/>
            <a:p>
              <a:endParaRPr/>
            </a:p>
          </p:txBody>
        </p:sp>
        <p:sp>
          <p:nvSpPr>
            <p:cNvPr id="45" name="Shape 4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spAutoFit/>
            </a:bodyPr>
            <a:lstStyle/>
            <a:p>
              <a:endParaRPr/>
            </a:p>
          </p:txBody>
        </p:sp>
        <p:sp>
          <p:nvSpPr>
            <p:cNvPr id="46" name="Shape 4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spAutoFit/>
            </a:bodyPr>
            <a:lstStyle/>
            <a:p>
              <a:endParaRPr/>
            </a:p>
          </p:txBody>
        </p:sp>
        <p:sp>
          <p:nvSpPr>
            <p:cNvPr id="47" name="Shape 4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48" name="Shape 4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49" name="Shape 4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0" name="Shape 5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spAutoFit/>
            </a:bodyPr>
            <a:lstStyle/>
            <a:p>
              <a:endParaRPr/>
            </a:p>
          </p:txBody>
        </p:sp>
        <p:sp>
          <p:nvSpPr>
            <p:cNvPr id="51" name="Shape 5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spAutoFit/>
            </a:bodyPr>
            <a:lstStyle/>
            <a:p>
              <a:endParaRPr/>
            </a:p>
          </p:txBody>
        </p:sp>
        <p:sp>
          <p:nvSpPr>
            <p:cNvPr id="52" name="Shape 5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53" name="Shape 5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54" name="Shape 5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spAutoFit/>
            </a:bodyPr>
            <a:lstStyle/>
            <a:p>
              <a:endParaRPr/>
            </a:p>
          </p:txBody>
        </p:sp>
        <p:sp>
          <p:nvSpPr>
            <p:cNvPr id="55" name="Shape 5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56" name="Shape 5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spAutoFit/>
            </a:bodyPr>
            <a:lstStyle/>
            <a:p>
              <a:endParaRPr/>
            </a:p>
          </p:txBody>
        </p:sp>
        <p:sp>
          <p:nvSpPr>
            <p:cNvPr id="57" name="Shape 5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8" name="Shape 5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9" name="Shape 5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60" name="Shape 6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spAutoFit/>
            </a:bodyPr>
            <a:lstStyle/>
            <a:p>
              <a:endParaRPr/>
            </a:p>
          </p:txBody>
        </p:sp>
      </p:grpSp>
      <p:sp>
        <p:nvSpPr>
          <p:cNvPr id="61" name="Shape 61"/>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1pPr>
            <a:lvl2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2pPr>
            <a:lvl3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3pPr>
            <a:lvl4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4pPr>
            <a:lvl5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5pPr>
            <a:lvl6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6pPr>
            <a:lvl7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7pPr>
            <a:lvl8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8pPr>
            <a:lvl9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62" name="Shape 62"/>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
        <p:nvSpPr>
          <p:cNvPr id="65" name="Shape 65"/>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8" name="Shape 68"/>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9" name="Shape 69"/>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72"/>
        <p:cNvGrpSpPr/>
        <p:nvPr/>
      </p:nvGrpSpPr>
      <p:grpSpPr>
        <a:xfrm>
          <a:off x="0" y="0"/>
          <a:ext cx="0" cy="0"/>
          <a:chOff x="0" y="0"/>
          <a:chExt cx="0" cy="0"/>
        </a:xfrm>
      </p:grpSpPr>
      <p:grpSp>
        <p:nvGrpSpPr>
          <p:cNvPr id="73" name="Shape 73"/>
          <p:cNvGrpSpPr/>
          <p:nvPr/>
        </p:nvGrpSpPr>
        <p:grpSpPr>
          <a:xfrm>
            <a:off x="0" y="5442546"/>
            <a:ext cx="9162288" cy="1430803"/>
            <a:chOff x="-7937" y="4255637"/>
            <a:chExt cx="9144000" cy="2606675"/>
          </a:xfrm>
        </p:grpSpPr>
        <p:sp>
          <p:nvSpPr>
            <p:cNvPr id="74" name="Shape 74"/>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spAutoFit/>
            </a:bodyPr>
            <a:lstStyle/>
            <a:p>
              <a:endParaRPr/>
            </a:p>
          </p:txBody>
        </p:sp>
        <p:sp>
          <p:nvSpPr>
            <p:cNvPr id="75" name="Shape 75"/>
            <p:cNvSpPr/>
            <p:nvPr/>
          </p:nvSpPr>
          <p:spPr>
            <a:xfrm>
              <a:off x="8777288" y="4306437"/>
              <a:ext cx="34799" cy="1500"/>
            </a:xfrm>
            <a:prstGeom prst="rect">
              <a:avLst/>
            </a:prstGeom>
            <a:solidFill>
              <a:srgbClr val="9A9BA7"/>
            </a:solidFill>
            <a:ln>
              <a:noFill/>
            </a:ln>
          </p:spPr>
          <p:txBody>
            <a:bodyPr lIns="91425" tIns="45700" rIns="91425" bIns="45700" anchor="t" anchorCtr="0">
              <a:spAutoFit/>
            </a:bodyPr>
            <a:lstStyle/>
            <a:p>
              <a:endParaRPr/>
            </a:p>
          </p:txBody>
        </p:sp>
        <p:sp>
          <p:nvSpPr>
            <p:cNvPr id="76" name="Shape 76"/>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spAutoFit/>
            </a:bodyPr>
            <a:lstStyle/>
            <a:p>
              <a:endParaRPr/>
            </a:p>
          </p:txBody>
        </p:sp>
        <p:sp>
          <p:nvSpPr>
            <p:cNvPr id="77" name="Shape 77"/>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78" name="Shape 78"/>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spAutoFit/>
            </a:bodyPr>
            <a:lstStyle/>
            <a:p>
              <a:endParaRPr/>
            </a:p>
          </p:txBody>
        </p:sp>
        <p:sp>
          <p:nvSpPr>
            <p:cNvPr id="79" name="Shape 79"/>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80" name="Shape 80"/>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spAutoFit/>
            </a:bodyPr>
            <a:lstStyle/>
            <a:p>
              <a:endParaRPr/>
            </a:p>
          </p:txBody>
        </p:sp>
        <p:sp>
          <p:nvSpPr>
            <p:cNvPr id="81" name="Shape 81"/>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spAutoFit/>
            </a:bodyPr>
            <a:lstStyle/>
            <a:p>
              <a:endParaRPr/>
            </a:p>
          </p:txBody>
        </p:sp>
        <p:sp>
          <p:nvSpPr>
            <p:cNvPr id="82" name="Shape 82"/>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83" name="Shape 83"/>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spAutoFit/>
            </a:bodyPr>
            <a:lstStyle/>
            <a:p>
              <a:endParaRPr/>
            </a:p>
          </p:txBody>
        </p:sp>
        <p:sp>
          <p:nvSpPr>
            <p:cNvPr id="84" name="Shape 84"/>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spAutoFit/>
            </a:bodyPr>
            <a:lstStyle/>
            <a:p>
              <a:endParaRPr/>
            </a:p>
          </p:txBody>
        </p:sp>
        <p:sp>
          <p:nvSpPr>
            <p:cNvPr id="85" name="Shape 85"/>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spAutoFit/>
            </a:bodyPr>
            <a:lstStyle/>
            <a:p>
              <a:endParaRPr/>
            </a:p>
          </p:txBody>
        </p:sp>
        <p:sp>
          <p:nvSpPr>
            <p:cNvPr id="86" name="Shape 86"/>
            <p:cNvSpPr/>
            <p:nvPr/>
          </p:nvSpPr>
          <p:spPr>
            <a:xfrm>
              <a:off x="1860550" y="4341362"/>
              <a:ext cx="47700" cy="1500"/>
            </a:xfrm>
            <a:prstGeom prst="rect">
              <a:avLst/>
            </a:prstGeom>
            <a:solidFill>
              <a:srgbClr val="9A9BA7"/>
            </a:solidFill>
            <a:ln>
              <a:noFill/>
            </a:ln>
          </p:spPr>
          <p:txBody>
            <a:bodyPr lIns="91425" tIns="45700" rIns="91425" bIns="45700" anchor="t" anchorCtr="0">
              <a:spAutoFit/>
            </a:bodyPr>
            <a:lstStyle/>
            <a:p>
              <a:endParaRPr/>
            </a:p>
          </p:txBody>
        </p:sp>
        <p:sp>
          <p:nvSpPr>
            <p:cNvPr id="87" name="Shape 87"/>
            <p:cNvSpPr/>
            <p:nvPr/>
          </p:nvSpPr>
          <p:spPr>
            <a:xfrm>
              <a:off x="8697913" y="4306437"/>
              <a:ext cx="38099" cy="1500"/>
            </a:xfrm>
            <a:prstGeom prst="rect">
              <a:avLst/>
            </a:prstGeom>
            <a:solidFill>
              <a:srgbClr val="9A9BA7"/>
            </a:solidFill>
            <a:ln>
              <a:noFill/>
            </a:ln>
          </p:spPr>
          <p:txBody>
            <a:bodyPr lIns="91425" tIns="45700" rIns="91425" bIns="45700" anchor="t" anchorCtr="0">
              <a:spAutoFit/>
            </a:bodyPr>
            <a:lstStyle/>
            <a:p>
              <a:endParaRPr/>
            </a:p>
          </p:txBody>
        </p:sp>
        <p:sp>
          <p:nvSpPr>
            <p:cNvPr id="88" name="Shape 88"/>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spAutoFit/>
            </a:bodyPr>
            <a:lstStyle/>
            <a:p>
              <a:endParaRPr/>
            </a:p>
          </p:txBody>
        </p:sp>
        <p:sp>
          <p:nvSpPr>
            <p:cNvPr id="89" name="Shape 89"/>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spAutoFit/>
            </a:bodyPr>
            <a:lstStyle/>
            <a:p>
              <a:endParaRPr/>
            </a:p>
          </p:txBody>
        </p:sp>
        <p:sp>
          <p:nvSpPr>
            <p:cNvPr id="90" name="Shape 90"/>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spAutoFit/>
            </a:bodyPr>
            <a:lstStyle/>
            <a:p>
              <a:endParaRPr/>
            </a:p>
          </p:txBody>
        </p:sp>
        <p:sp>
          <p:nvSpPr>
            <p:cNvPr id="91" name="Shape 91"/>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92" name="Shape 92"/>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3" name="Shape 93"/>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94" name="Shape 94"/>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spAutoFit/>
            </a:bodyPr>
            <a:lstStyle/>
            <a:p>
              <a:endParaRPr/>
            </a:p>
          </p:txBody>
        </p:sp>
        <p:sp>
          <p:nvSpPr>
            <p:cNvPr id="95" name="Shape 95"/>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spAutoFit/>
            </a:bodyPr>
            <a:lstStyle/>
            <a:p>
              <a:endParaRPr/>
            </a:p>
          </p:txBody>
        </p:sp>
        <p:sp>
          <p:nvSpPr>
            <p:cNvPr id="96" name="Shape 96"/>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7" name="Shape 97"/>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8" name="Shape 98"/>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spAutoFit/>
            </a:bodyPr>
            <a:lstStyle/>
            <a:p>
              <a:endParaRPr/>
            </a:p>
          </p:txBody>
        </p:sp>
        <p:sp>
          <p:nvSpPr>
            <p:cNvPr id="99" name="Shape 99"/>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100" name="Shape 100"/>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spAutoFit/>
            </a:bodyPr>
            <a:lstStyle/>
            <a:p>
              <a:endParaRPr/>
            </a:p>
          </p:txBody>
        </p:sp>
        <p:sp>
          <p:nvSpPr>
            <p:cNvPr id="101" name="Shape 101"/>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102" name="Shape 102"/>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spAutoFit/>
            </a:bodyPr>
            <a:lstStyle/>
            <a:p>
              <a:endParaRPr/>
            </a:p>
          </p:txBody>
        </p:sp>
        <p:sp>
          <p:nvSpPr>
            <p:cNvPr id="103" name="Shape 103"/>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104" name="Shape 104"/>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spAutoFit/>
            </a:bodyPr>
            <a:lstStyle/>
            <a:p>
              <a:endParaRPr/>
            </a:p>
          </p:txBody>
        </p:sp>
      </p:grpSp>
      <p:sp>
        <p:nvSpPr>
          <p:cNvPr id="105" name="Shape 105"/>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1pPr>
            <a:lvl2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2pPr>
            <a:lvl3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3pPr>
            <a:lvl4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4pPr>
            <a:lvl5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5pPr>
            <a:lvl6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6pPr>
            <a:lvl7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7pPr>
            <a:lvl8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8pPr>
            <a:lvl9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09" name="Shape 109"/>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110" name="Shape 110"/>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_1">
  <p:cSld name="BLANK_1">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3" name="Shape 113"/>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114" name="Shape 114"/>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defRPr sz="1400" b="0" i="0" u="none" strike="noStrike" cap="none" baseline="0">
                <a:solidFill>
                  <a:srgbClr val="FFFFFF"/>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5" name="Shape 115"/>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6" name="Shape 116"/>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9159875" cy="6864683"/>
            <a:chOff x="0" y="0"/>
            <a:chExt cx="5770" cy="4324"/>
          </a:xfrm>
        </p:grpSpPr>
        <p:sp>
          <p:nvSpPr>
            <p:cNvPr id="10" name="Shape 10"/>
            <p:cNvSpPr/>
            <p:nvPr/>
          </p:nvSpPr>
          <p:spPr>
            <a:xfrm>
              <a:off x="69" y="91"/>
              <a:ext cx="5700" cy="4199"/>
            </a:xfrm>
            <a:prstGeom prst="rect">
              <a:avLst/>
            </a:prstGeom>
            <a:noFill/>
            <a:ln>
              <a:noFill/>
            </a:ln>
          </p:spPr>
          <p:txBody>
            <a:bodyPr lIns="91425" tIns="45700" rIns="91425" bIns="45700" anchor="t" anchorCtr="0">
              <a:spAutoFit/>
            </a:bodyPr>
            <a:lstStyle/>
            <a:p>
              <a:endParaRPr/>
            </a:p>
          </p:txBody>
        </p:sp>
        <p:sp>
          <p:nvSpPr>
            <p:cNvPr id="11" name="Shape 11"/>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spAutoFit/>
            </a:bodyPr>
            <a:lstStyle/>
            <a:p>
              <a:endParaRPr/>
            </a:p>
          </p:txBody>
        </p:sp>
      </p:grpSp>
      <p:grpSp>
        <p:nvGrpSpPr>
          <p:cNvPr id="12" name="Shape 12"/>
          <p:cNvGrpSpPr/>
          <p:nvPr/>
        </p:nvGrpSpPr>
        <p:grpSpPr>
          <a:xfrm>
            <a:off x="3175" y="609600"/>
            <a:ext cx="8302625" cy="3787775"/>
            <a:chOff x="3175" y="609600"/>
            <a:chExt cx="8302625" cy="3787775"/>
          </a:xfrm>
        </p:grpSpPr>
        <p:sp>
          <p:nvSpPr>
            <p:cNvPr id="13" name="Shape 13"/>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spAutoFit/>
            </a:bodyPr>
            <a:lstStyle/>
            <a:p>
              <a:endParaRPr/>
            </a:p>
          </p:txBody>
        </p:sp>
        <p:sp>
          <p:nvSpPr>
            <p:cNvPr id="14" name="Shape 14"/>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spAutoFit/>
            </a:bodyPr>
            <a:lstStyle/>
            <a:p>
              <a:endParaRPr/>
            </a:p>
          </p:txBody>
        </p:sp>
        <p:sp>
          <p:nvSpPr>
            <p:cNvPr id="15" name="Shape 15"/>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spAutoFit/>
            </a:bodyPr>
            <a:lstStyle/>
            <a:p>
              <a:endParaRPr/>
            </a:p>
          </p:txBody>
        </p:sp>
        <p:sp>
          <p:nvSpPr>
            <p:cNvPr id="16" name="Shape 16"/>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spAutoFit/>
            </a:bodyPr>
            <a:lstStyle/>
            <a:p>
              <a:endParaRPr/>
            </a:p>
          </p:txBody>
        </p:sp>
        <p:sp>
          <p:nvSpPr>
            <p:cNvPr id="17" name="Shape 17"/>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spAutoFit/>
            </a:bodyPr>
            <a:lstStyle/>
            <a:p>
              <a:endParaRPr/>
            </a:p>
          </p:txBody>
        </p:sp>
        <p:sp>
          <p:nvSpPr>
            <p:cNvPr id="18" name="Shape 18"/>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spAutoFit/>
            </a:bodyPr>
            <a:lstStyle/>
            <a:p>
              <a:endParaRPr/>
            </a:p>
          </p:txBody>
        </p:sp>
        <p:sp>
          <p:nvSpPr>
            <p:cNvPr id="19" name="Shape 19"/>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spAutoFit/>
            </a:bodyPr>
            <a:lstStyle/>
            <a:p>
              <a:endParaRPr/>
            </a:p>
          </p:txBody>
        </p:sp>
        <p:sp>
          <p:nvSpPr>
            <p:cNvPr id="20" name="Shape 20"/>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spAutoFit/>
            </a:bodyPr>
            <a:lstStyle/>
            <a:p>
              <a:endParaRPr/>
            </a:p>
          </p:txBody>
        </p:sp>
        <p:sp>
          <p:nvSpPr>
            <p:cNvPr id="21" name="Shape 21"/>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spAutoFit/>
            </a:bodyPr>
            <a:lstStyle/>
            <a:p>
              <a:endParaRPr/>
            </a:p>
          </p:txBody>
        </p:sp>
        <p:sp>
          <p:nvSpPr>
            <p:cNvPr id="22" name="Shape 22"/>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spAutoFit/>
            </a:bodyPr>
            <a:lstStyle/>
            <a:p>
              <a:endParaRPr/>
            </a:p>
          </p:txBody>
        </p:sp>
        <p:sp>
          <p:nvSpPr>
            <p:cNvPr id="23" name="Shape 23"/>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spAutoFit/>
            </a:bodyPr>
            <a:lstStyle/>
            <a:p>
              <a:endParaRPr/>
            </a:p>
          </p:txBody>
        </p:sp>
        <p:sp>
          <p:nvSpPr>
            <p:cNvPr id="24" name="Shape 24"/>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spAutoFit/>
            </a:bodyPr>
            <a:lstStyle/>
            <a:p>
              <a:endParaRPr/>
            </a:p>
          </p:txBody>
        </p:sp>
        <p:sp>
          <p:nvSpPr>
            <p:cNvPr id="25" name="Shape 25"/>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spAutoFit/>
            </a:bodyPr>
            <a:lstStyle/>
            <a:p>
              <a:endParaRPr/>
            </a:p>
          </p:txBody>
        </p:sp>
      </p:grpSp>
      <p:sp>
        <p:nvSpPr>
          <p:cNvPr id="26" name="Shape 26"/>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1pPr>
            <a:lvl2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2pPr>
            <a:lvl3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3pPr>
            <a:lvl4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4pPr>
            <a:lvl5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5pPr>
            <a:lvl6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6pPr>
            <a:lvl7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7pPr>
            <a:lvl8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8pPr>
            <a:lvl9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7" name="Shape 27"/>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Georgia"/>
                <a:ea typeface="Georgia"/>
                <a:cs typeface="Georgia"/>
                <a:sym typeface="Georgia"/>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Georgia"/>
                <a:ea typeface="Georgia"/>
                <a:cs typeface="Georgia"/>
                <a:sym typeface="Georgia"/>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Georgia"/>
                <a:ea typeface="Georgia"/>
                <a:cs typeface="Georgia"/>
                <a:sym typeface="Georgia"/>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RIXkVPHwN1E"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Welcome!</a:t>
            </a:r>
          </a:p>
        </p:txBody>
      </p:sp>
      <p:sp>
        <p:nvSpPr>
          <p:cNvPr id="119" name="Shape 11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20" name="Shape 12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21" name="Shape 12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4876"/>
              <a:buFont typeface="Arial"/>
              <a:buChar char="•"/>
            </a:pPr>
            <a:r>
              <a:rPr lang="en-US" sz="5400" b="0" i="0" u="none" strike="noStrike" cap="none" baseline="0">
                <a:solidFill>
                  <a:schemeClr val="dk1"/>
                </a:solidFill>
                <a:latin typeface="Arial"/>
                <a:ea typeface="Arial"/>
                <a:cs typeface="Arial"/>
                <a:sym typeface="Arial"/>
              </a:rPr>
              <a:t>Have a seat anywhere! </a:t>
            </a:r>
          </a:p>
          <a:p>
            <a:pPr marL="0" marR="0" lvl="0" indent="0" algn="l" rtl="0">
              <a:buClr>
                <a:schemeClr val="accent1"/>
              </a:buClr>
              <a:buSzPct val="84876"/>
              <a:buFont typeface="Arial"/>
              <a:buChar char="•"/>
            </a:pPr>
            <a:r>
              <a:rPr lang="en-US" sz="5400" b="0" i="0" u="none" strike="noStrike" cap="none" baseline="0">
                <a:solidFill>
                  <a:schemeClr val="dk1"/>
                </a:solidFill>
                <a:latin typeface="Arial"/>
                <a:ea typeface="Arial"/>
                <a:cs typeface="Arial"/>
                <a:sym typeface="Arial"/>
              </a:rPr>
              <a:t>Please place your belongings underneath your desk.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78331" y="274637"/>
            <a:ext cx="8508300" cy="1143000"/>
          </a:xfrm>
          <a:prstGeom prst="rect">
            <a:avLst/>
          </a:prstGeom>
        </p:spPr>
        <p:txBody>
          <a:bodyPr lIns="91425" tIns="91425" rIns="91425" bIns="91425" anchor="t" anchorCtr="0">
            <a:spAutoFit/>
          </a:bodyPr>
          <a:lstStyle/>
          <a:p>
            <a:pPr>
              <a:buNone/>
            </a:pPr>
            <a:r>
              <a:rPr lang="en-US"/>
              <a:t>OBJECTIVES:</a:t>
            </a:r>
          </a:p>
        </p:txBody>
      </p:sp>
      <p:sp>
        <p:nvSpPr>
          <p:cNvPr id="194" name="Shape 194"/>
          <p:cNvSpPr txBox="1">
            <a:spLocks noGrp="1"/>
          </p:cNvSpPr>
          <p:nvPr>
            <p:ph type="body" idx="1"/>
          </p:nvPr>
        </p:nvSpPr>
        <p:spPr>
          <a:xfrm>
            <a:off x="914400" y="1027267"/>
            <a:ext cx="7760400" cy="4992599"/>
          </a:xfrm>
          <a:prstGeom prst="rect">
            <a:avLst/>
          </a:prstGeom>
        </p:spPr>
        <p:txBody>
          <a:bodyPr lIns="91425" tIns="91425" rIns="91425" bIns="91425" anchor="t" anchorCtr="0">
            <a:spAutoFit/>
          </a:bodyPr>
          <a:lstStyle/>
          <a:p>
            <a:pPr marL="457200" lvl="0" indent="-419100" rtl="0">
              <a:lnSpc>
                <a:spcPct val="115000"/>
              </a:lnSpc>
              <a:spcBef>
                <a:spcPts val="0"/>
              </a:spcBef>
              <a:buClr>
                <a:schemeClr val="accent1"/>
              </a:buClr>
              <a:buSzPct val="104166"/>
              <a:buFont typeface="Arial"/>
              <a:buChar char="•"/>
            </a:pPr>
            <a:r>
              <a:rPr lang="en-US" sz="4800">
                <a:solidFill>
                  <a:srgbClr val="000000"/>
                </a:solidFill>
              </a:rPr>
              <a:t>use research and technology to support writing</a:t>
            </a:r>
          </a:p>
          <a:p>
            <a:endParaRPr/>
          </a:p>
          <a:p>
            <a:pPr marL="457200" lvl="0" indent="-419100" rtl="0">
              <a:lnSpc>
                <a:spcPct val="115000"/>
              </a:lnSpc>
              <a:spcBef>
                <a:spcPts val="0"/>
              </a:spcBef>
              <a:buClr>
                <a:schemeClr val="accent1"/>
              </a:buClr>
              <a:buSzPct val="104166"/>
              <a:buFont typeface="Arial"/>
              <a:buChar char="•"/>
            </a:pPr>
            <a:r>
              <a:rPr lang="en-US" sz="4800">
                <a:solidFill>
                  <a:srgbClr val="000000"/>
                </a:solidFill>
              </a:rPr>
              <a:t>participate in group and individual activities</a:t>
            </a:r>
          </a:p>
          <a:p>
            <a:endParaRPr/>
          </a:p>
        </p:txBody>
      </p:sp>
      <p:sp>
        <p:nvSpPr>
          <p:cNvPr id="195" name="Shape 195"/>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47215" y="609600"/>
            <a:ext cx="83108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201" name="Shape 201"/>
          <p:cNvSpPr txBox="1">
            <a:spLocks noGrp="1"/>
          </p:cNvSpPr>
          <p:nvPr>
            <p:ph type="body" idx="1"/>
          </p:nvPr>
        </p:nvSpPr>
        <p:spPr>
          <a:xfrm>
            <a:off x="685800" y="1676400"/>
            <a:ext cx="8001000" cy="4419599"/>
          </a:xfrm>
          <a:prstGeom prst="rect">
            <a:avLst/>
          </a:prstGeom>
          <a:noFill/>
          <a:ln>
            <a:noFill/>
          </a:ln>
        </p:spPr>
        <p:txBody>
          <a:bodyPr lIns="91425" tIns="45700" rIns="91425" bIns="45700" anchor="t" anchorCtr="0">
            <a:spAutoFit/>
          </a:bodyPr>
          <a:lstStyle/>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Classwork/Homework: 10%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Quizzes: 20%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Tests/Projects: 30%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Research: 20% for juniors (increase)</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Final Exam: 20% </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(Remember, EOCT in spring counts as 20%!)</a:t>
            </a:r>
          </a:p>
        </p:txBody>
      </p:sp>
      <p:sp>
        <p:nvSpPr>
          <p:cNvPr id="202" name="Shape 202"/>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
        <p:nvSpPr>
          <p:cNvPr id="203" name="Shape 203"/>
          <p:cNvSpPr txBox="1"/>
          <p:nvPr/>
        </p:nvSpPr>
        <p:spPr>
          <a:xfrm>
            <a:off x="3124200" y="6248400"/>
            <a:ext cx="2895600" cy="457200"/>
          </a:xfrm>
          <a:prstGeom prst="rect">
            <a:avLst/>
          </a:prstGeom>
          <a:noFill/>
          <a:ln>
            <a:noFill/>
          </a:ln>
        </p:spPr>
        <p:txBody>
          <a:bodyPr lIns="91425" tIns="45700" rIns="91425" bIns="45700" anchor="ctr" anchorCtr="0">
            <a:spAutoFit/>
          </a:bodyPr>
          <a:lstStyle/>
          <a:p>
            <a:endParaRPr/>
          </a:p>
        </p:txBody>
      </p:sp>
      <p:sp>
        <p:nvSpPr>
          <p:cNvPr id="204" name="Shape 204"/>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spAutoFit/>
          </a:bodyPr>
          <a:lstStyle/>
          <a:p>
            <a:pPr marL="0" marR="0" lvl="0" indent="0" algn="ctr" rtl="0">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85800" y="609600"/>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What’s different for juniors?</a:t>
            </a:r>
          </a:p>
        </p:txBody>
      </p:sp>
      <p:sp>
        <p:nvSpPr>
          <p:cNvPr id="210" name="Shape 210"/>
          <p:cNvSpPr txBox="1">
            <a:spLocks noGrp="1"/>
          </p:cNvSpPr>
          <p:nvPr>
            <p:ph type="body" idx="1"/>
          </p:nvPr>
        </p:nvSpPr>
        <p:spPr>
          <a:xfrm>
            <a:off x="685800" y="1981200"/>
            <a:ext cx="8001000" cy="4973999"/>
          </a:xfrm>
          <a:prstGeom prst="rect">
            <a:avLst/>
          </a:prstGeom>
          <a:noFill/>
          <a:ln>
            <a:noFill/>
          </a:ln>
        </p:spPr>
        <p:txBody>
          <a:bodyPr lIns="91425" tIns="45700" rIns="91425" bIns="45700" anchor="t" anchorCtr="0">
            <a:spAutoFit/>
          </a:bodyPr>
          <a:lstStyle/>
          <a:p>
            <a:pPr marL="457200" marR="0" lvl="0" indent="-419100" algn="l" rtl="0">
              <a:spcBef>
                <a:spcPts val="580"/>
              </a:spcBef>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Colleges are looking at you now</a:t>
            </a:r>
            <a:r>
              <a:rPr lang="en-US" sz="3000">
                <a:latin typeface="Arial"/>
                <a:ea typeface="Arial"/>
                <a:cs typeface="Arial"/>
                <a:sym typeface="Arial"/>
              </a:rPr>
              <a:t>! </a:t>
            </a:r>
          </a:p>
          <a:p>
            <a:pPr marL="457200" marR="0" lvl="0" indent="-419100" algn="l" rtl="0">
              <a:spcBef>
                <a:spcPts val="580"/>
              </a:spcBef>
              <a:buClr>
                <a:schemeClr val="accent1"/>
              </a:buClr>
              <a:buSzPct val="166666"/>
              <a:buFont typeface="Arial"/>
              <a:buChar char="•"/>
            </a:pPr>
            <a:r>
              <a:rPr lang="en-US" sz="3000">
                <a:latin typeface="Arial"/>
                <a:ea typeface="Arial"/>
                <a:cs typeface="Arial"/>
                <a:sym typeface="Arial"/>
              </a:rPr>
              <a:t>SAT/ACT practice testing</a:t>
            </a:r>
          </a:p>
          <a:p>
            <a:pPr marL="457200" marR="0" lvl="0" indent="-419100" algn="l" rtl="0">
              <a:spcBef>
                <a:spcPts val="580"/>
              </a:spcBef>
              <a:buClr>
                <a:schemeClr val="accent1"/>
              </a:buClr>
              <a:buSzPct val="166666"/>
              <a:buFont typeface="Arial"/>
              <a:buChar char="•"/>
            </a:pPr>
            <a:r>
              <a:rPr lang="en-US" sz="3000">
                <a:latin typeface="Arial"/>
                <a:ea typeface="Arial"/>
                <a:cs typeface="Arial"/>
                <a:sym typeface="Arial"/>
              </a:rPr>
              <a:t>Heavy writing course: Expect more timed writes this semester. </a:t>
            </a:r>
          </a:p>
          <a:p>
            <a:endParaRPr/>
          </a:p>
          <a:p>
            <a:pPr marL="0" marR="0" lvl="0" indent="0" algn="l" rtl="0">
              <a:spcBef>
                <a:spcPts val="580"/>
              </a:spcBef>
              <a:buClr>
                <a:schemeClr val="accent1"/>
              </a:buClr>
              <a:buSzPct val="102777"/>
              <a:buFont typeface="Arial"/>
              <a:buChar char="•"/>
            </a:pPr>
            <a:r>
              <a:rPr lang="en-US" sz="3000" b="1">
                <a:latin typeface="Arial"/>
                <a:ea typeface="Arial"/>
                <a:cs typeface="Arial"/>
                <a:sym typeface="Arial"/>
              </a:rPr>
              <a:t>EOCT in April </a:t>
            </a:r>
          </a:p>
          <a:p>
            <a:pPr marL="0" marR="0" lvl="0" indent="0" algn="l" rtl="0">
              <a:spcBef>
                <a:spcPts val="580"/>
              </a:spcBef>
              <a:buNone/>
            </a:pPr>
            <a:r>
              <a:rPr lang="en-US" sz="3000" b="1">
                <a:latin typeface="Arial"/>
                <a:ea typeface="Arial"/>
                <a:cs typeface="Arial"/>
                <a:sym typeface="Arial"/>
              </a:rPr>
              <a:t>-Majority = reading comprehension (90%?)</a:t>
            </a:r>
          </a:p>
          <a:p>
            <a:pPr marL="0" marR="0" lvl="0" indent="0" algn="l" rtl="0">
              <a:spcBef>
                <a:spcPts val="580"/>
              </a:spcBef>
              <a:buNone/>
            </a:pPr>
            <a:r>
              <a:rPr lang="en-US" sz="3000" b="1">
                <a:latin typeface="Arial"/>
                <a:ea typeface="Arial"/>
                <a:cs typeface="Arial"/>
                <a:sym typeface="Arial"/>
              </a:rPr>
              <a:t>-Sentence errors</a:t>
            </a:r>
          </a:p>
          <a:p>
            <a:pPr marL="0" marR="0" lvl="0" indent="0" algn="l" rtl="0">
              <a:spcBef>
                <a:spcPts val="580"/>
              </a:spcBef>
              <a:buNone/>
            </a:pPr>
            <a:r>
              <a:rPr lang="en-US" sz="3000" b="1">
                <a:latin typeface="Arial"/>
                <a:ea typeface="Arial"/>
                <a:cs typeface="Arial"/>
                <a:sym typeface="Arial"/>
              </a:rPr>
              <a:t>-Vocabulary/spelling  </a:t>
            </a:r>
          </a:p>
          <a:p>
            <a:endParaRPr/>
          </a:p>
          <a:p>
            <a:endParaRPr/>
          </a:p>
          <a:p>
            <a:endParaRPr/>
          </a:p>
        </p:txBody>
      </p:sp>
      <p:sp>
        <p:nvSpPr>
          <p:cNvPr id="211" name="Shape 211"/>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p:nvPr/>
        </p:nvSpPr>
        <p:spPr>
          <a:xfrm>
            <a:off x="556550" y="1113075"/>
            <a:ext cx="7845299" cy="5026800"/>
          </a:xfrm>
          <a:prstGeom prst="rect">
            <a:avLst/>
          </a:prstGeom>
          <a:noFill/>
        </p:spPr>
        <p:txBody>
          <a:bodyPr lIns="91425" tIns="91425" rIns="91425" bIns="91425" anchor="t" anchorCtr="0">
            <a:spAutoFit/>
          </a:bodyPr>
          <a:lstStyle/>
          <a:p>
            <a:pPr lvl="0" rtl="0">
              <a:buNone/>
            </a:pPr>
            <a:r>
              <a:rPr lang="en-US" sz="4800"/>
              <a:t>But. . . </a:t>
            </a:r>
          </a:p>
          <a:p>
            <a:endParaRPr/>
          </a:p>
          <a:p>
            <a:pPr lvl="0" rtl="0">
              <a:buNone/>
            </a:pPr>
            <a:r>
              <a:rPr lang="en-US" sz="4800"/>
              <a:t>No Shakespeare this year!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subTitle" idx="1"/>
          </p:nvPr>
        </p:nvSpPr>
        <p:spPr>
          <a:xfrm>
            <a:off x="685800" y="4114800"/>
            <a:ext cx="7772400" cy="881999"/>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222" name="Shape 222"/>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23" name="Shape 223"/>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24" name="Shape 224"/>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225" name="Shape 225"/>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231" name="Shape 23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32" name="Shape 23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33" name="Shape 233"/>
          <p:cNvSpPr txBox="1">
            <a:spLocks noGrp="1"/>
          </p:cNvSpPr>
          <p:nvPr>
            <p:ph type="body" idx="1"/>
          </p:nvPr>
        </p:nvSpPr>
        <p:spPr>
          <a:xfrm>
            <a:off x="396826" y="1286042"/>
            <a:ext cx="8289899" cy="51866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2060"/>
                </a:solidFill>
                <a:latin typeface="Arial"/>
                <a:ea typeface="Arial"/>
                <a:cs typeface="Arial"/>
                <a:sym typeface="Arial"/>
              </a:rPr>
              <a:t>BLUE</a:t>
            </a:r>
            <a:r>
              <a:rPr lang="en-US" sz="2800" b="0" i="0" u="none" strike="noStrike" cap="none" baseline="0">
                <a:solidFill>
                  <a:schemeClr val="accent2"/>
                </a:solidFill>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or BLACK ink or pencil. </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buNone/>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The exception to this is with your research papers, in which there will be a 10 point deduction per day in which it is late.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239" name="Shape 23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40" name="Shape 24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41" name="Shape 241"/>
          <p:cNvSpPr txBox="1">
            <a:spLocks noGrp="1"/>
          </p:cNvSpPr>
          <p:nvPr>
            <p:ph type="body" idx="1"/>
          </p:nvPr>
        </p:nvSpPr>
        <p:spPr>
          <a:xfrm>
            <a:off x="214228" y="1304166"/>
            <a:ext cx="8472599" cy="52005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HOMEWORK needs to be turned in at the </a:t>
            </a:r>
            <a:r>
              <a:rPr lang="en-US" sz="3600" b="0" i="1" u="none" strike="noStrike" cap="none" baseline="0">
                <a:solidFill>
                  <a:schemeClr val="dk1"/>
                </a:solidFill>
                <a:latin typeface="Arial"/>
                <a:ea typeface="Arial"/>
                <a:cs typeface="Arial"/>
                <a:sym typeface="Arial"/>
              </a:rPr>
              <a:t>beginning </a:t>
            </a:r>
            <a:r>
              <a:rPr lang="en-US" sz="3600" b="0" i="0" u="none" strike="noStrike" cap="none" baseline="0">
                <a:solidFill>
                  <a:schemeClr val="dk1"/>
                </a:solidFill>
                <a:latin typeface="Arial"/>
                <a:ea typeface="Arial"/>
                <a:cs typeface="Arial"/>
                <a:sym typeface="Arial"/>
              </a:rPr>
              <a:t>of class.</a:t>
            </a:r>
          </a:p>
          <a:p>
            <a:pPr marL="0" marR="0" lvl="0" indent="0" algn="l" rtl="0">
              <a:lnSpc>
                <a:spcPct val="9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Trash needs to be thrown away at the beginning or end of class.</a:t>
            </a:r>
          </a:p>
          <a:p>
            <a:pPr marL="0" marR="0" lvl="0" indent="0" algn="l" rtl="0">
              <a:lnSpc>
                <a:spcPct val="9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have a cold, grab some tissue </a:t>
            </a:r>
            <a:r>
              <a:rPr lang="en-US" sz="3600" b="0" i="1" u="none" strike="noStrike" cap="none" baseline="0">
                <a:solidFill>
                  <a:schemeClr val="dk1"/>
                </a:solidFill>
                <a:latin typeface="Arial"/>
                <a:ea typeface="Arial"/>
                <a:cs typeface="Arial"/>
                <a:sym typeface="Arial"/>
              </a:rPr>
              <a:t>before </a:t>
            </a:r>
            <a:r>
              <a:rPr lang="en-US" sz="3600" b="0" i="0" u="none" strike="noStrike" cap="none" baseline="0">
                <a:solidFill>
                  <a:schemeClr val="dk1"/>
                </a:solidFill>
                <a:latin typeface="Arial"/>
                <a:ea typeface="Arial"/>
                <a:cs typeface="Arial"/>
                <a:sym typeface="Arial"/>
              </a:rPr>
              <a:t>class. </a:t>
            </a:r>
          </a:p>
          <a:p>
            <a:pPr marL="0" marR="0" lvl="0" indent="0" algn="l" rtl="0">
              <a:lnSpc>
                <a:spcPct val="9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have an unsharpened pencil, think </a:t>
            </a:r>
            <a:r>
              <a:rPr lang="en-US" sz="3600" b="0" i="1" u="none" strike="noStrike" cap="none" baseline="0">
                <a:solidFill>
                  <a:schemeClr val="dk1"/>
                </a:solidFill>
                <a:latin typeface="Arial"/>
                <a:ea typeface="Arial"/>
                <a:cs typeface="Arial"/>
                <a:sym typeface="Arial"/>
              </a:rPr>
              <a:t>ahead</a:t>
            </a:r>
            <a:r>
              <a:rPr lang="en-US" sz="3600" b="0" i="0" u="none" strike="noStrike" cap="none" baseline="0">
                <a:solidFill>
                  <a:schemeClr val="dk1"/>
                </a:solidFill>
                <a:latin typeface="Arial"/>
                <a:ea typeface="Arial"/>
                <a:cs typeface="Arial"/>
                <a:sym typeface="Arial"/>
              </a:rPr>
              <a:t> and sharpen it before the bell rings.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54201" y="274637"/>
            <a:ext cx="85325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Be responsible. </a:t>
            </a:r>
          </a:p>
        </p:txBody>
      </p:sp>
      <p:sp>
        <p:nvSpPr>
          <p:cNvPr id="249" name="Shape 24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0" name="Shape 25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1" name="Shape 25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NOTE: IF YOU ARE NOT IN YOUR SEAT WHEN THE BELL RINGS, YOU ARE TARDY. </a:t>
            </a:r>
          </a:p>
          <a:p>
            <a:endParaRPr/>
          </a:p>
          <a:p>
            <a:pPr marL="0" marR="0" lvl="0" indent="0" algn="l" rtl="0">
              <a:lnSpc>
                <a:spcPct val="80000"/>
              </a:lnSpc>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endParaRP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257" name="Shape 25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8" name="Shape 25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9" name="Shape 259"/>
          <p:cNvSpPr txBox="1">
            <a:spLocks noGrp="1"/>
          </p:cNvSpPr>
          <p:nvPr>
            <p:ph type="body" idx="1"/>
          </p:nvPr>
        </p:nvSpPr>
        <p:spPr>
          <a:xfrm>
            <a:off x="142428" y="1447800"/>
            <a:ext cx="8544299" cy="4572000"/>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Excused-What are excused absences?</a:t>
            </a: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excused, you have FIVE days to make up the work.</a:t>
            </a: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This takes place AFTER school, not in class. </a:t>
            </a: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fail to bring an admission slip within THREE days or fail to make up the work in the designated FIVE days, you will receive a zero (0).  </a:t>
            </a:r>
          </a:p>
          <a:p>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a:buNone/>
            </a:pPr>
            <a:r>
              <a:rPr lang="en-US"/>
              <a:t>Unexcused absences. . .</a:t>
            </a:r>
          </a:p>
        </p:txBody>
      </p:sp>
      <p:sp>
        <p:nvSpPr>
          <p:cNvPr id="265" name="Shape 26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66" name="Shape 26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67" name="Shape 267"/>
          <p:cNvSpPr txBox="1">
            <a:spLocks noGrp="1"/>
          </p:cNvSpPr>
          <p:nvPr>
            <p:ph type="body" idx="1"/>
          </p:nvPr>
        </p:nvSpPr>
        <p:spPr>
          <a:xfrm>
            <a:off x="263714" y="1447800"/>
            <a:ext cx="8346899"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What is an unexcused absence?</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subTitle" idx="1"/>
          </p:nvPr>
        </p:nvSpPr>
        <p:spPr>
          <a:xfrm>
            <a:off x="1371600" y="3657600"/>
            <a:ext cx="6400799" cy="1752600"/>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3000" i="0">
                <a:solidFill>
                  <a:schemeClr val="accent2"/>
                </a:solidFill>
                <a:latin typeface="Arial"/>
                <a:ea typeface="Arial"/>
                <a:cs typeface="Arial"/>
                <a:sym typeface="Arial"/>
              </a:rPr>
              <a:t>American Literature</a:t>
            </a:r>
          </a:p>
          <a:p>
            <a:pPr marL="0" marR="0" lvl="0" indent="0" algn="ctr" rtl="0">
              <a:spcBef>
                <a:spcPts val="580"/>
              </a:spcBef>
              <a:buClr>
                <a:schemeClr val="accent1"/>
              </a:buClr>
              <a:buSzPct val="25000"/>
              <a:buFont typeface="Arial"/>
              <a:buNone/>
            </a:pPr>
            <a:r>
              <a:rPr lang="en-US" sz="3000" i="0">
                <a:solidFill>
                  <a:schemeClr val="accent2"/>
                </a:solidFill>
                <a:latin typeface="Arial"/>
                <a:ea typeface="Arial"/>
                <a:cs typeface="Arial"/>
                <a:sym typeface="Arial"/>
              </a:rPr>
              <a:t>Spring 2013</a:t>
            </a:r>
          </a:p>
        </p:txBody>
      </p:sp>
      <p:sp>
        <p:nvSpPr>
          <p:cNvPr id="127" name="Shape 12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28" name="Shape 12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29" name="Shape 129"/>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Welcome to Ms. Server’s English class! </a:t>
            </a:r>
          </a:p>
        </p:txBody>
      </p:sp>
      <p:sp>
        <p:nvSpPr>
          <p:cNvPr id="130" name="Shape 130"/>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You’re not in middle school anymore. . . </a:t>
            </a:r>
          </a:p>
        </p:txBody>
      </p:sp>
      <p:sp>
        <p:nvSpPr>
          <p:cNvPr id="273" name="Shape 27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74" name="Shape 27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75" name="Shape 275"/>
          <p:cNvSpPr txBox="1">
            <a:spLocks noGrp="1"/>
          </p:cNvSpPr>
          <p:nvPr>
            <p:ph type="body" idx="1"/>
          </p:nvPr>
        </p:nvSpPr>
        <p:spPr>
          <a:xfrm>
            <a:off x="685800" y="1905000"/>
            <a:ext cx="7772400" cy="4953000"/>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a:solidFill>
                  <a:schemeClr val="dk1"/>
                </a:solidFill>
                <a:latin typeface="Arial"/>
                <a:ea typeface="Arial"/>
                <a:cs typeface="Arial"/>
                <a:sym typeface="Arial"/>
              </a:rPr>
              <a:t>Who</a:t>
            </a:r>
            <a:r>
              <a:rPr lang="en-US" sz="4400"/>
              <a:t>se</a:t>
            </a:r>
            <a:r>
              <a:rPr lang="en-US" sz="4400" b="0" i="0" u="none" strike="noStrike" cap="none" baseline="0">
                <a:solidFill>
                  <a:schemeClr val="dk1"/>
                </a:solidFill>
                <a:latin typeface="Arial"/>
                <a:ea typeface="Arial"/>
                <a:cs typeface="Arial"/>
                <a:sym typeface="Arial"/>
              </a:rPr>
              <a:t> responsibility is it to make arrangements for any make up tests or work? </a:t>
            </a:r>
          </a:p>
          <a:p>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81" name="Shape 28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82" name="Shape 28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83" name="Shape 28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186551" y="274637"/>
            <a:ext cx="85002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89" name="Shape 28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90" name="Shape 29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91" name="Shape 29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Again, all make-up work is YOUR responsibility!</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 will not remember between 125 kids who missed what day, and your grade and success depends on it!</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218901" y="274637"/>
            <a:ext cx="84677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97" name="Shape 29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98" name="Shape 29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99" name="Shape 29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are absent due to a fieldtrip, the assignment(s) will still be due by the assigned deadline. There will be no exceptions. However, you may turn in your work the day before your trip.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305" name="Shape 30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06" name="Shape 30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07" name="Shape 307"/>
          <p:cNvSpPr txBox="1">
            <a:spLocks noGrp="1"/>
          </p:cNvSpPr>
          <p:nvPr>
            <p:ph type="body" idx="1"/>
          </p:nvPr>
        </p:nvSpPr>
        <p:spPr>
          <a:xfrm>
            <a:off x="236965" y="1379981"/>
            <a:ext cx="8221200" cy="45635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Be on time (Which “P” is that?)</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Stay seated the entire period unless directed to do otherwise.</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You will be allowed </a:t>
            </a:r>
            <a:r>
              <a:rPr lang="en-US" sz="3200" b="0" i="1" u="none" strike="noStrike" cap="none" baseline="0">
                <a:solidFill>
                  <a:schemeClr val="dk1"/>
                </a:solidFill>
                <a:latin typeface="Arial"/>
                <a:ea typeface="Arial"/>
                <a:cs typeface="Arial"/>
                <a:sym typeface="Arial"/>
              </a:rPr>
              <a:t>two</a:t>
            </a:r>
            <a:r>
              <a:rPr lang="en-US" sz="3200" b="0" i="0" u="none" strike="noStrike" cap="none" baseline="0">
                <a:solidFill>
                  <a:schemeClr val="dk1"/>
                </a:solidFill>
                <a:latin typeface="Arial"/>
                <a:ea typeface="Arial"/>
                <a:cs typeface="Arial"/>
                <a:sym typeface="Arial"/>
              </a:rPr>
              <a:t> emergency hall passes per semester. [If you have a medical problem, you </a:t>
            </a:r>
            <a:r>
              <a:rPr lang="en-US" sz="3200" b="0" i="1" u="none" strike="noStrike" cap="none" baseline="0">
                <a:solidFill>
                  <a:schemeClr val="dk1"/>
                </a:solidFill>
                <a:latin typeface="Arial"/>
                <a:ea typeface="Arial"/>
                <a:cs typeface="Arial"/>
                <a:sym typeface="Arial"/>
              </a:rPr>
              <a:t>must </a:t>
            </a:r>
            <a:r>
              <a:rPr lang="en-US" sz="3200" b="0" i="0" u="none" strike="noStrike" cap="none" baseline="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 Be prepared. </a:t>
            </a:r>
          </a:p>
          <a:p>
            <a:endParaRPr/>
          </a:p>
          <a:p>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313" name="Shape 31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14" name="Shape 314"/>
          <p:cNvSpPr txBox="1">
            <a:spLocks noGrp="1"/>
          </p:cNvSpPr>
          <p:nvPr>
            <p:ph type="body" idx="1"/>
          </p:nvPr>
        </p:nvSpPr>
        <p:spPr>
          <a:xfrm>
            <a:off x="214228" y="1447800"/>
            <a:ext cx="8472599" cy="51464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Keep your negative thoughts to yourself. You bring down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if and when you complain. </a:t>
            </a: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You forgot it? You bought it. Failure to bring a writing utensil will cost you a dollar—yes, a whole dollar </a:t>
            </a:r>
            <a:r>
              <a:rPr lang="en-US" sz="3000" b="0" i="1" u="none" strike="noStrike" cap="none" baseline="0">
                <a:solidFill>
                  <a:schemeClr val="dk1"/>
                </a:solidFill>
                <a:latin typeface="Arial"/>
                <a:ea typeface="Arial"/>
                <a:cs typeface="Arial"/>
                <a:sym typeface="Arial"/>
              </a:rPr>
              <a:t>or</a:t>
            </a:r>
            <a:r>
              <a:rPr lang="en-US" sz="3000" b="0" i="0" u="none" strike="noStrike" cap="none" baseline="0">
                <a:solidFill>
                  <a:schemeClr val="dk1"/>
                </a:solidFill>
                <a:latin typeface="Arial"/>
                <a:ea typeface="Arial"/>
                <a:cs typeface="Arial"/>
                <a:sym typeface="Arial"/>
              </a:rPr>
              <a:t> a teacher detention. </a:t>
            </a:r>
          </a:p>
          <a:p>
            <a:pPr marL="0" marR="0" lvl="0" indent="0" algn="l" rtl="0">
              <a:lnSpc>
                <a:spcPct val="90000"/>
              </a:lnSpc>
              <a:buClr>
                <a:schemeClr val="accent1"/>
              </a:buClr>
              <a:buSzPct val="86111"/>
              <a:buFont typeface="Arial"/>
              <a:buChar char="•"/>
            </a:pPr>
            <a:r>
              <a:rPr lang="en-US" sz="3000"/>
              <a:t> tardiness </a:t>
            </a:r>
          </a:p>
          <a:p>
            <a:endParaRP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My property is exactly that—mine. </a:t>
            </a:r>
          </a:p>
          <a:p>
            <a:endParaRP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Refrain from talking over one another; everyone has a worthy voice and opinion to share.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A toddler’s favorite word:</a:t>
            </a:r>
          </a:p>
        </p:txBody>
      </p:sp>
      <p:sp>
        <p:nvSpPr>
          <p:cNvPr id="320" name="Shape 320"/>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21" name="Shape 321"/>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22" name="Shape 322"/>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3600" b="0" i="0" u="none" strike="noStrike" cap="none" baseline="0">
                <a:solidFill>
                  <a:schemeClr val="dk1"/>
                </a:solidFill>
                <a:latin typeface="Arial"/>
                <a:ea typeface="Arial"/>
                <a:cs typeface="Arial"/>
                <a:sym typeface="Arial"/>
              </a:rPr>
              <a:t>NO:</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Abusing technology privileges</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Eating/drinking (besides water)</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Deliberately distracting others</a:t>
            </a:r>
          </a:p>
          <a:p>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72248" y="274637"/>
            <a:ext cx="87590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328" name="Shape 328"/>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29" name="Shape 329"/>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30" name="Shape 330"/>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I am here to help you, and I am happy to do it!</a:t>
            </a:r>
          </a:p>
          <a:p>
            <a:endParaRPr/>
          </a:p>
          <a:p>
            <a:pPr marL="0" marR="0" lvl="0" indent="0" algn="l" rtl="0">
              <a:lnSpc>
                <a:spcPct val="90000"/>
              </a:lnSpc>
              <a:buClr>
                <a:schemeClr val="accent1"/>
              </a:buClr>
              <a:buSzPct val="86309"/>
              <a:buFont typeface="Arial"/>
              <a:buChar char="•"/>
            </a:pPr>
            <a:r>
              <a:rPr lang="en-US" sz="2800" b="1" i="1" u="none" strike="noStrike" cap="none" baseline="0">
                <a:solidFill>
                  <a:schemeClr val="dk1"/>
                </a:solidFill>
                <a:latin typeface="Arial"/>
                <a:ea typeface="Arial"/>
                <a:cs typeface="Arial"/>
                <a:sym typeface="Arial"/>
              </a:rPr>
              <a:t>Note: </a:t>
            </a:r>
            <a:r>
              <a:rPr lang="en-US" sz="2800" b="0" i="1" u="none" strike="noStrike" cap="none" baseline="0">
                <a:solidFill>
                  <a:schemeClr val="dk1"/>
                </a:solidFill>
                <a:latin typeface="Arial"/>
                <a:ea typeface="Arial"/>
                <a:cs typeface="Arial"/>
                <a:sym typeface="Arial"/>
              </a:rPr>
              <a:t>However, I will only be here in the mornings, because I work at two schools. </a:t>
            </a: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That means if you need to make up an assignment, get extra tutoring, or God-forbid, serve a detention, you MUST make it up before school.</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Teachers have lives too, so your best bet is to make plans with me </a:t>
            </a:r>
            <a:r>
              <a:rPr lang="en-US" sz="2800" b="0" i="1" u="none" strike="noStrike" cap="none" baseline="0">
                <a:solidFill>
                  <a:schemeClr val="dk1"/>
                </a:solidFill>
                <a:latin typeface="Arial"/>
                <a:ea typeface="Arial"/>
                <a:cs typeface="Arial"/>
                <a:sym typeface="Arial"/>
              </a:rPr>
              <a:t>before </a:t>
            </a:r>
            <a:r>
              <a:rPr lang="en-US" sz="2800" b="0" i="0" u="none" strike="noStrike" cap="none" baseline="0">
                <a:solidFill>
                  <a:schemeClr val="dk1"/>
                </a:solidFill>
                <a:latin typeface="Arial"/>
                <a:ea typeface="Arial"/>
                <a:cs typeface="Arial"/>
                <a:sym typeface="Arial"/>
              </a:rPr>
              <a:t>coming in to see me! :)</a:t>
            </a:r>
          </a:p>
          <a:p>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196278" y="274637"/>
            <a:ext cx="84905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 will we be studying?</a:t>
            </a:r>
          </a:p>
        </p:txBody>
      </p:sp>
      <p:sp>
        <p:nvSpPr>
          <p:cNvPr id="336" name="Shape 336"/>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37" name="Shape 337"/>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38" name="Shape 33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069"/>
              <a:buFont typeface="Arial"/>
              <a:buChar char="•"/>
            </a:pPr>
            <a:r>
              <a:rPr lang="en-US" sz="4800" b="0" i="0" u="none" strike="noStrike" cap="none" baseline="0">
                <a:solidFill>
                  <a:schemeClr val="dk1"/>
                </a:solidFill>
                <a:latin typeface="Arial"/>
                <a:ea typeface="Arial"/>
                <a:cs typeface="Arial"/>
                <a:sym typeface="Arial"/>
              </a:rPr>
              <a:t>Out with the old, in with the news. . . Standards!</a:t>
            </a:r>
          </a:p>
          <a:p>
            <a:pPr marL="0" marR="0" lvl="0" indent="0" algn="l" rtl="0">
              <a:buClr>
                <a:schemeClr val="accent1"/>
              </a:buClr>
              <a:buSzPct val="85069"/>
              <a:buFont typeface="Arial"/>
              <a:buChar char="•"/>
            </a:pPr>
            <a:r>
              <a:rPr lang="en-US" sz="4800" b="0" i="0" u="none" strike="noStrike" cap="none" baseline="0">
                <a:solidFill>
                  <a:schemeClr val="dk1"/>
                </a:solidFill>
                <a:latin typeface="Arial"/>
                <a:ea typeface="Arial"/>
                <a:cs typeface="Arial"/>
                <a:sym typeface="Arial"/>
              </a:rPr>
              <a:t>Thematic-based approach </a:t>
            </a:r>
          </a:p>
          <a:p>
            <a:pPr marL="0" marR="0" lvl="0" indent="0" algn="l" rtl="0">
              <a:buClr>
                <a:schemeClr val="accent1"/>
              </a:buClr>
              <a:buSzPct val="85069"/>
              <a:buFont typeface="Arial"/>
              <a:buChar char="•"/>
            </a:pPr>
            <a:r>
              <a:rPr lang="en-US" sz="4800" b="0" i="0" u="none" strike="noStrike" cap="none" baseline="0">
                <a:solidFill>
                  <a:schemeClr val="dk1"/>
                </a:solidFill>
                <a:latin typeface="Arial"/>
                <a:ea typeface="Arial"/>
                <a:cs typeface="Arial"/>
                <a:sym typeface="Arial"/>
              </a:rPr>
              <a:t>Still chronological. . . </a:t>
            </a:r>
          </a:p>
          <a:p>
            <a:pPr marL="0" marR="0" lvl="0" indent="0" algn="l" rtl="0">
              <a:buClr>
                <a:schemeClr val="accent1"/>
              </a:buClr>
              <a:buSzPct val="85069"/>
              <a:buFont typeface="Arial"/>
              <a:buChar char="•"/>
            </a:pPr>
            <a:r>
              <a:rPr lang="en-US" sz="4800" b="0" i="0" u="none" strike="noStrike" cap="none" baseline="0">
                <a:solidFill>
                  <a:schemeClr val="dk1"/>
                </a:solidFill>
                <a:latin typeface="Arial"/>
                <a:ea typeface="Arial"/>
                <a:cs typeface="Arial"/>
                <a:sym typeface="Arial"/>
              </a:rPr>
              <a:t>Focus on the literary periods.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American Literature look like? </a:t>
            </a:r>
          </a:p>
        </p:txBody>
      </p:sp>
      <p:sp>
        <p:nvSpPr>
          <p:cNvPr id="344" name="Shape 344"/>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45" name="Shape 345"/>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46" name="Shape 346"/>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Warm up/Bell Ringer: </a:t>
            </a:r>
          </a:p>
          <a:p>
            <a:pPr marL="0" marR="0" lvl="0" indent="0" algn="l" rtl="0">
              <a:buNone/>
            </a:pPr>
            <a:r>
              <a:rPr lang="en-US" sz="3600">
                <a:latin typeface="Arial"/>
                <a:ea typeface="Arial"/>
                <a:cs typeface="Arial"/>
                <a:sym typeface="Arial"/>
              </a:rPr>
              <a:t>-Vocabulary</a:t>
            </a:r>
          </a:p>
          <a:p>
            <a:pPr marL="0" marR="0" lvl="0" indent="0" algn="l" rtl="0">
              <a:buClr>
                <a:schemeClr val="dk1"/>
              </a:buClr>
              <a:buSzPct val="25000"/>
              <a:buFont typeface="Arial"/>
              <a:buNone/>
            </a:pPr>
            <a:r>
              <a:rPr lang="en-US" sz="3600" b="0" i="0" u="none" strike="noStrike" cap="none" baseline="0">
                <a:solidFill>
                  <a:schemeClr val="dk1"/>
                </a:solidFill>
                <a:latin typeface="Arial"/>
                <a:ea typeface="Arial"/>
                <a:cs typeface="Arial"/>
                <a:sym typeface="Arial"/>
              </a:rPr>
              <a:t>-DGP/DOL sentence</a:t>
            </a:r>
          </a:p>
          <a:p>
            <a:pPr marL="0" marR="0" lvl="0" indent="0" algn="l" rtl="0">
              <a:buClr>
                <a:schemeClr val="accent1"/>
              </a:buClr>
              <a:buSzPct val="85648"/>
              <a:buFont typeface="Arial"/>
              <a:buChar char="•"/>
            </a:pPr>
            <a:r>
              <a:rPr lang="en-US" sz="3600">
                <a:latin typeface="Arial"/>
                <a:ea typeface="Arial"/>
                <a:cs typeface="Arial"/>
                <a:sym typeface="Arial"/>
              </a:rPr>
              <a:t>SAT/EOCT question</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Writing concept (mini-lesson)</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Literature (fiction and nonfiction) /Writing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CCGPS Standards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Ticket out the door/Homework</a:t>
            </a: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138" name="Shape 138"/>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39" name="Shape 139"/>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40" name="Shape 140"/>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a:solidFill>
                  <a:schemeClr val="dk1"/>
                </a:solidFill>
                <a:latin typeface="Arial"/>
                <a:ea typeface="Arial"/>
                <a:cs typeface="Arial"/>
                <a:sym typeface="Arial"/>
              </a:rPr>
              <a:t>Syllabus </a:t>
            </a:r>
          </a:p>
          <a:p>
            <a:pPr marL="0" marR="0" lvl="0" indent="0" algn="l" rtl="0">
              <a:buClr>
                <a:schemeClr val="accent1"/>
              </a:buClr>
              <a:buSzPct val="85227"/>
              <a:buFont typeface="Arial"/>
              <a:buChar char="•"/>
            </a:pPr>
            <a:r>
              <a:rPr lang="en-US" sz="4400">
                <a:latin typeface="Arial"/>
                <a:ea typeface="Arial"/>
                <a:cs typeface="Arial"/>
                <a:sym typeface="Arial"/>
              </a:rPr>
              <a:t>Website</a:t>
            </a:r>
          </a:p>
          <a:p>
            <a:pPr marL="0" marR="0" lvl="0" indent="0" algn="l" rtl="0">
              <a:buNone/>
            </a:pPr>
            <a:r>
              <a:rPr lang="en-US" sz="3600" u="sng">
                <a:solidFill>
                  <a:schemeClr val="hlink"/>
                </a:solidFill>
                <a:latin typeface="Arial"/>
                <a:ea typeface="Arial"/>
                <a:cs typeface="Arial"/>
                <a:sym typeface="Arial"/>
                <a:hlinkClick r:id="rId3"/>
              </a:rPr>
              <a:t>http://serverenglish.weebly.com</a:t>
            </a:r>
          </a:p>
          <a:p>
            <a:pPr marL="457200" marR="0" lvl="0" indent="-457200" algn="l" rtl="0">
              <a:buClr>
                <a:schemeClr val="accent1"/>
              </a:buClr>
              <a:buSzPct val="166666"/>
              <a:buFont typeface="Arial"/>
              <a:buChar char="•"/>
            </a:pPr>
            <a:r>
              <a:rPr lang="en-US" sz="3600">
                <a:latin typeface="Arial"/>
                <a:ea typeface="Arial"/>
                <a:cs typeface="Arial"/>
                <a:sym typeface="Arial"/>
              </a:rPr>
              <a:t>Background notes on Romanticism and Transcendentalism</a:t>
            </a:r>
          </a:p>
          <a:p>
            <a:pPr marL="457200" marR="0" lvl="0" indent="-457200" algn="l" rtl="0">
              <a:buClr>
                <a:schemeClr val="accent1"/>
              </a:buClr>
              <a:buSzPct val="166666"/>
              <a:buFont typeface="Arial"/>
              <a:buChar char="•"/>
            </a:pPr>
            <a:r>
              <a:rPr lang="en-US" sz="3600">
                <a:latin typeface="Arial"/>
                <a:ea typeface="Arial"/>
                <a:cs typeface="Arial"/>
                <a:sym typeface="Arial"/>
              </a:rPr>
              <a:t>Write a letter to me. . . </a:t>
            </a:r>
          </a:p>
          <a:p>
            <a:endParaRPr/>
          </a:p>
          <a:p>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352" name="Shape 352"/>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53" name="Shape 353"/>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54" name="Shape 354"/>
          <p:cNvSpPr txBox="1">
            <a:spLocks noGrp="1"/>
          </p:cNvSpPr>
          <p:nvPr>
            <p:ph type="body" idx="1"/>
          </p:nvPr>
        </p:nvSpPr>
        <p:spPr>
          <a:xfrm>
            <a:off x="914400" y="1417637"/>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a:latin typeface="Arial"/>
                <a:ea typeface="Arial"/>
                <a:cs typeface="Arial"/>
                <a:sym typeface="Arial"/>
              </a:rPr>
              <a:t>My goal is to update it weekly if not more so! </a:t>
            </a:r>
          </a:p>
          <a:p>
            <a:endParaRPr/>
          </a:p>
          <a:p>
            <a:pPr marL="0" marR="0" lvl="0" indent="0" algn="l" rtl="0">
              <a:buClr>
                <a:schemeClr val="dk1"/>
              </a:buClr>
              <a:buSzPct val="25000"/>
              <a:buFont typeface="Arial"/>
              <a:buNone/>
            </a:pPr>
            <a:r>
              <a:rPr lang="en-US" sz="3600" b="0" i="0" u="sng" strike="noStrike" cap="none" baseline="0">
                <a:solidFill>
                  <a:schemeClr val="hlink"/>
                </a:solidFill>
                <a:latin typeface="Arial"/>
                <a:ea typeface="Arial"/>
                <a:cs typeface="Arial"/>
                <a:sym typeface="Arial"/>
                <a:hlinkClick r:id="rId3"/>
              </a:rPr>
              <a:t>http://serverenglish.weebly.com/</a:t>
            </a:r>
          </a:p>
          <a:p>
            <a:endParaRPr/>
          </a:p>
          <a:p>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pPr>
              <a:buNone/>
            </a:pPr>
            <a:r>
              <a:rPr lang="en-US"/>
              <a:t>Homework:</a:t>
            </a:r>
          </a:p>
        </p:txBody>
      </p:sp>
      <p:sp>
        <p:nvSpPr>
          <p:cNvPr id="360" name="Shape 360"/>
          <p:cNvSpPr txBox="1">
            <a:spLocks noGrp="1"/>
          </p:cNvSpPr>
          <p:nvPr>
            <p:ph type="body" idx="1"/>
          </p:nvPr>
        </p:nvSpPr>
        <p:spPr>
          <a:xfrm>
            <a:off x="963299" y="1447800"/>
            <a:ext cx="7723500" cy="4572000"/>
          </a:xfrm>
          <a:prstGeom prst="rect">
            <a:avLst/>
          </a:prstGeom>
        </p:spPr>
        <p:txBody>
          <a:bodyPr lIns="91425" tIns="91425" rIns="91425" bIns="91425" anchor="t" anchorCtr="0">
            <a:spAutoFit/>
          </a:bodyPr>
          <a:lstStyle/>
          <a:p>
            <a:pPr marL="457200" lvl="0" indent="-533400" rtl="0">
              <a:buClr>
                <a:schemeClr val="accent1"/>
              </a:buClr>
              <a:buSzPct val="166666"/>
              <a:buFont typeface="Arial"/>
              <a:buChar char="•"/>
            </a:pPr>
            <a:r>
              <a:rPr lang="en-US" sz="4800"/>
              <a:t>Syllabus due THIS Friday (1/11)</a:t>
            </a:r>
          </a:p>
        </p:txBody>
      </p:sp>
      <p:sp>
        <p:nvSpPr>
          <p:cNvPr id="361" name="Shape 361"/>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914400" y="274637"/>
            <a:ext cx="7772400" cy="1265700"/>
          </a:xfrm>
          <a:prstGeom prst="rect">
            <a:avLst/>
          </a:prstGeom>
        </p:spPr>
        <p:txBody>
          <a:bodyPr lIns="91425" tIns="91425" rIns="91425" bIns="91425" anchor="t" anchorCtr="0">
            <a:spAutoFit/>
          </a:bodyPr>
          <a:lstStyle/>
          <a:p>
            <a:pPr>
              <a:buNone/>
            </a:pPr>
            <a:r>
              <a:rPr lang="en-US"/>
              <a:t>Overview of American Lit for this semester. . . </a:t>
            </a:r>
          </a:p>
        </p:txBody>
      </p:sp>
      <p:sp>
        <p:nvSpPr>
          <p:cNvPr id="367" name="Shape 367"/>
          <p:cNvSpPr txBox="1">
            <a:spLocks noGrp="1"/>
          </p:cNvSpPr>
          <p:nvPr>
            <p:ph type="body" idx="1"/>
          </p:nvPr>
        </p:nvSpPr>
        <p:spPr>
          <a:xfrm>
            <a:off x="914400" y="1447800"/>
            <a:ext cx="7835700" cy="4572000"/>
          </a:xfrm>
          <a:prstGeom prst="rect">
            <a:avLst/>
          </a:prstGeom>
        </p:spPr>
        <p:txBody>
          <a:bodyPr lIns="91425" tIns="91425" rIns="91425" bIns="91425" anchor="t" anchorCtr="0">
            <a:spAutoFit/>
          </a:bodyPr>
          <a:lstStyle/>
          <a:p>
            <a:pPr>
              <a:buNone/>
            </a:pPr>
            <a:r>
              <a:rPr lang="en-US" u="sng">
                <a:solidFill>
                  <a:schemeClr val="hlink"/>
                </a:solidFill>
                <a:hlinkClick r:id="rId3"/>
              </a:rPr>
              <a:t>http://www.youtube.com/watch?v=RIXkVPHwN1E</a:t>
            </a:r>
          </a:p>
        </p:txBody>
      </p:sp>
      <p:sp>
        <p:nvSpPr>
          <p:cNvPr id="368" name="Shape 368"/>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endParaRPr/>
          </a:p>
        </p:txBody>
      </p:sp>
      <p:sp>
        <p:nvSpPr>
          <p:cNvPr id="374" name="Shape 374"/>
          <p:cNvSpPr txBox="1">
            <a:spLocks noGrp="1"/>
          </p:cNvSpPr>
          <p:nvPr>
            <p:ph type="body" idx="1"/>
          </p:nvPr>
        </p:nvSpPr>
        <p:spPr>
          <a:xfrm>
            <a:off x="914400" y="272634"/>
            <a:ext cx="7695600" cy="6448499"/>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146" name="Shape 146"/>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47" name="Shape 147"/>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48" name="Shape 14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the property. </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154" name="Shape 154"/>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55" name="Shape 155"/>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56" name="Shape 156"/>
          <p:cNvSpPr txBox="1">
            <a:spLocks noGrp="1"/>
          </p:cNvSpPr>
          <p:nvPr>
            <p:ph type="body" idx="1"/>
          </p:nvPr>
        </p:nvSpPr>
        <p:spPr>
          <a:xfrm>
            <a:off x="609600" y="16764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buClr>
                <a:schemeClr val="dk1"/>
              </a:buClr>
              <a:buSzPct val="25000"/>
              <a:buFont typeface="Arial"/>
              <a:buNone/>
            </a:pPr>
            <a:r>
              <a:rPr lang="en-US" sz="3600" b="1" i="0" u="none" strike="noStrike" cap="none" baseline="0">
                <a:solidFill>
                  <a:schemeClr val="dk1"/>
                </a:solidFill>
                <a:latin typeface="Arial"/>
                <a:ea typeface="Arial"/>
                <a:cs typeface="Arial"/>
                <a:sym typeface="Arial"/>
              </a:rPr>
              <a:t>The 4 P’s.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PROMPT: </a:t>
            </a:r>
            <a:r>
              <a:rPr lang="en-US" sz="2800" b="0" i="0" u="none" strike="noStrike" cap="none" baseline="0">
                <a:solidFill>
                  <a:schemeClr val="accent2"/>
                </a:solidFill>
                <a:latin typeface="Arial"/>
                <a:ea typeface="Arial"/>
                <a:cs typeface="Arial"/>
                <a:sym typeface="Arial"/>
              </a:rPr>
              <a:t>(arriving before the bell quiet and SEATED or you</a:t>
            </a:r>
            <a:r>
              <a:rPr lang="en-US" sz="2800">
                <a:solidFill>
                  <a:schemeClr val="accent2"/>
                </a:solidFill>
                <a:latin typeface="Arial"/>
                <a:ea typeface="Arial"/>
                <a:cs typeface="Arial"/>
                <a:sym typeface="Arial"/>
              </a:rPr>
              <a:t> are </a:t>
            </a:r>
            <a:r>
              <a:rPr lang="en-US" sz="2800" i="1">
                <a:solidFill>
                  <a:schemeClr val="accent2"/>
                </a:solidFill>
                <a:latin typeface="Arial"/>
                <a:ea typeface="Arial"/>
                <a:cs typeface="Arial"/>
                <a:sym typeface="Arial"/>
              </a:rPr>
              <a:t>tardy</a:t>
            </a:r>
            <a:r>
              <a:rPr lang="en-US" sz="2800" b="0" i="0" u="none" strike="noStrike" cap="none" baseline="0">
                <a:solidFill>
                  <a:schemeClr val="accent2"/>
                </a:solidFill>
                <a:latin typeface="Arial"/>
                <a:ea typeface="Arial"/>
                <a:cs typeface="Arial"/>
                <a:sym typeface="Arial"/>
              </a:rPr>
              <a:t>)</a:t>
            </a:r>
            <a:r>
              <a:rPr lang="en-US" sz="2800" b="0" i="0" u="none" strike="noStrike" cap="none" baseline="0">
                <a:solidFill>
                  <a:schemeClr val="dk1"/>
                </a:solidFill>
                <a:latin typeface="Arial"/>
                <a:ea typeface="Arial"/>
                <a:cs typeface="Arial"/>
                <a:sym typeface="Arial"/>
              </a:rPr>
              <a:t>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PREPARED: </a:t>
            </a:r>
            <a:r>
              <a:rPr lang="en-US" sz="2800" b="0" i="0" u="none" strike="noStrike" cap="none" baseline="0">
                <a:solidFill>
                  <a:schemeClr val="accent2"/>
                </a:solidFill>
                <a:latin typeface="Arial"/>
                <a:ea typeface="Arial"/>
                <a:cs typeface="Arial"/>
                <a:sym typeface="Arial"/>
              </a:rPr>
              <a:t>(completed homework, materials, and books)</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POLITE: </a:t>
            </a:r>
            <a:r>
              <a:rPr lang="en-US" sz="2800" b="0" i="0" u="none" strike="noStrike" cap="none" baseline="0">
                <a:solidFill>
                  <a:schemeClr val="accent2"/>
                </a:solidFill>
                <a:latin typeface="Arial"/>
                <a:ea typeface="Arial"/>
                <a:cs typeface="Arial"/>
                <a:sym typeface="Arial"/>
              </a:rPr>
              <a:t>(Raising hands, not interrupting one another, avoid negative/hurtful comments)</a:t>
            </a:r>
            <a:r>
              <a:rPr lang="en-US" sz="2800" b="0" i="0" u="none" strike="noStrike" cap="none" baseline="0">
                <a:solidFill>
                  <a:schemeClr val="dk1"/>
                </a:solidFill>
                <a:latin typeface="Arial"/>
                <a:ea typeface="Arial"/>
                <a:cs typeface="Arial"/>
                <a:sym typeface="Arial"/>
              </a:rPr>
              <a:t>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PRODUCTIVE: (</a:t>
            </a:r>
            <a:r>
              <a:rPr lang="en-US" sz="2800" b="0" i="0" u="none" strike="noStrike" cap="none" baseline="0">
                <a:solidFill>
                  <a:schemeClr val="accent2"/>
                </a:solidFill>
                <a:latin typeface="Arial"/>
                <a:ea typeface="Arial"/>
                <a:cs typeface="Arial"/>
                <a:sym typeface="Arial"/>
              </a:rPr>
              <a:t>Participating, staying on task, working hard)</a:t>
            </a:r>
          </a:p>
          <a:p>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64" name="Shape 16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65" name="Shape 165"/>
          <p:cNvSpPr txBox="1">
            <a:spLocks noGrp="1"/>
          </p:cNvSpPr>
          <p:nvPr>
            <p:ph type="body" idx="1"/>
          </p:nvPr>
        </p:nvSpPr>
        <p:spPr>
          <a:xfrm>
            <a:off x="609600" y="1295400"/>
            <a:ext cx="7772400" cy="5029199"/>
          </a:xfrm>
          <a:prstGeom prst="rect">
            <a:avLst/>
          </a:prstGeom>
          <a:noFill/>
          <a:ln>
            <a:noFill/>
          </a:ln>
        </p:spPr>
        <p:txBody>
          <a:bodyPr lIns="91425" tIns="45700" rIns="91425" bIns="45700" anchor="t" anchorCtr="0">
            <a:spAutoFit/>
          </a:bodyPr>
          <a:lstStyle/>
          <a:p>
            <a:pPr marL="0" marR="0" lvl="0" indent="0" algn="l" rtl="0">
              <a:lnSpc>
                <a:spcPct val="75000"/>
              </a:lnSpc>
              <a:buClr>
                <a:schemeClr val="accent1"/>
              </a:buClr>
              <a:buSzPct val="85648"/>
              <a:buFont typeface="Arial"/>
              <a:buChar char="•"/>
            </a:pPr>
            <a:r>
              <a:rPr lang="en-US" sz="3600">
                <a:latin typeface="Arial"/>
                <a:ea typeface="Arial"/>
                <a:cs typeface="Arial"/>
                <a:sym typeface="Arial"/>
              </a:rPr>
              <a:t>Wake-up call. . . .</a:t>
            </a:r>
          </a:p>
          <a:p>
            <a:endParaRPr/>
          </a:p>
          <a:p>
            <a:pPr marL="0" marR="0" lvl="0" indent="0" algn="l" rtl="0">
              <a:lnSpc>
                <a:spcPct val="75000"/>
              </a:lnSpc>
              <a:buClr>
                <a:schemeClr val="accent1"/>
              </a:buClr>
              <a:buSzPct val="85648"/>
              <a:buFont typeface="Arial"/>
              <a:buChar char="•"/>
            </a:pPr>
            <a:r>
              <a:rPr lang="en-US" sz="3600">
                <a:latin typeface="Arial"/>
                <a:ea typeface="Arial"/>
                <a:cs typeface="Arial"/>
                <a:sym typeface="Arial"/>
              </a:rPr>
              <a:t>BYOT: Technology: Don't abuse it. </a:t>
            </a:r>
          </a:p>
          <a:p>
            <a:pPr marL="0" marR="0" lvl="0" indent="0" algn="l" rtl="0">
              <a:lnSpc>
                <a:spcPct val="75000"/>
              </a:lnSpc>
              <a:buClr>
                <a:schemeClr val="accent1"/>
              </a:buClr>
              <a:buSzPct val="85648"/>
              <a:buFont typeface="Arial"/>
              <a:buChar char="•"/>
            </a:pPr>
            <a:r>
              <a:rPr lang="en-US" sz="3600">
                <a:latin typeface="Arial"/>
                <a:ea typeface="Arial"/>
                <a:cs typeface="Arial"/>
                <a:sym typeface="Arial"/>
              </a:rPr>
              <a:t>Detentions will be in order, and you will have to wake up early to serve them. . . </a:t>
            </a:r>
          </a:p>
          <a:p>
            <a:pPr marL="0" marR="0" lvl="0" indent="0" algn="l" rtl="0">
              <a:lnSpc>
                <a:spcPct val="75000"/>
              </a:lnSpc>
              <a:buClr>
                <a:schemeClr val="accent1"/>
              </a:buClr>
              <a:buSzPct val="85648"/>
              <a:buFont typeface="Arial"/>
              <a:buChar char="•"/>
            </a:pPr>
            <a:r>
              <a:rPr lang="en-US" sz="3600">
                <a:latin typeface="Arial"/>
                <a:ea typeface="Arial"/>
                <a:cs typeface="Arial"/>
                <a:sym typeface="Arial"/>
              </a:rPr>
              <a:t>Instagram can be viewed later; Facebook is not reality, and your status can be updated later. </a:t>
            </a: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8578" y="274637"/>
            <a:ext cx="85983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1" name="Shape 17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72" name="Shape 17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73" name="Shape 173"/>
          <p:cNvSpPr txBox="1">
            <a:spLocks noGrp="1"/>
          </p:cNvSpPr>
          <p:nvPr>
            <p:ph type="body" idx="1"/>
          </p:nvPr>
        </p:nvSpPr>
        <p:spPr>
          <a:xfrm>
            <a:off x="124478" y="1268266"/>
            <a:ext cx="8939399" cy="5810400"/>
          </a:xfrm>
          <a:prstGeom prst="rect">
            <a:avLst/>
          </a:prstGeom>
          <a:noFill/>
          <a:ln>
            <a:noFill/>
          </a:ln>
        </p:spPr>
        <p:txBody>
          <a:bodyPr lIns="91425" tIns="45700" rIns="91425" bIns="45700" anchor="t" anchorCtr="0">
            <a:spAutoFit/>
          </a:bodyPr>
          <a:lstStyle/>
          <a:p>
            <a:pPr marL="0" marR="0" lvl="0" indent="0" algn="l" rtl="0">
              <a:lnSpc>
                <a:spcPct val="90000"/>
              </a:lnSpc>
              <a:buNone/>
            </a:pPr>
            <a:r>
              <a:rPr lang="en-US" sz="2400">
                <a:solidFill>
                  <a:srgbClr val="000000"/>
                </a:solidFill>
              </a:rPr>
              <a:t>American Literature will approach the study of American literature through:</a:t>
            </a:r>
          </a:p>
          <a:p>
            <a:pPr marL="0" marR="0" lvl="0" indent="0" algn="l" rtl="0">
              <a:lnSpc>
                <a:spcPct val="90000"/>
              </a:lnSpc>
              <a:buNone/>
            </a:pPr>
            <a:r>
              <a:rPr lang="en-US" sz="2400">
                <a:solidFill>
                  <a:srgbClr val="000000"/>
                </a:solidFill>
              </a:rPr>
              <a:t>reading +</a:t>
            </a:r>
          </a:p>
          <a:p>
            <a:pPr marL="0" marR="0" lvl="0" indent="0" algn="l" rtl="0">
              <a:lnSpc>
                <a:spcPct val="90000"/>
              </a:lnSpc>
              <a:buNone/>
            </a:pPr>
            <a:r>
              <a:rPr lang="en-US" sz="2400">
                <a:solidFill>
                  <a:srgbClr val="000000"/>
                </a:solidFill>
              </a:rPr>
              <a:t>writing +</a:t>
            </a:r>
          </a:p>
          <a:p>
            <a:pPr marL="0" marR="0" lvl="0" indent="0" algn="l" rtl="0">
              <a:lnSpc>
                <a:spcPct val="90000"/>
              </a:lnSpc>
              <a:buNone/>
            </a:pPr>
            <a:r>
              <a:rPr lang="en-US" sz="2400">
                <a:solidFill>
                  <a:srgbClr val="000000"/>
                </a:solidFill>
              </a:rPr>
              <a:t>listening +</a:t>
            </a:r>
          </a:p>
          <a:p>
            <a:pPr marL="0" marR="0" lvl="0" indent="0" algn="l" rtl="0">
              <a:lnSpc>
                <a:spcPct val="90000"/>
              </a:lnSpc>
              <a:buNone/>
            </a:pPr>
            <a:r>
              <a:rPr lang="en-US" sz="2400">
                <a:solidFill>
                  <a:srgbClr val="000000"/>
                </a:solidFill>
              </a:rPr>
              <a:t>speaking +</a:t>
            </a:r>
          </a:p>
          <a:p>
            <a:pPr marL="0" marR="0" lvl="0" indent="0" algn="l" rtl="0">
              <a:lnSpc>
                <a:spcPct val="90000"/>
              </a:lnSpc>
              <a:buNone/>
            </a:pPr>
            <a:r>
              <a:rPr lang="en-US" sz="2400">
                <a:solidFill>
                  <a:srgbClr val="000000"/>
                </a:solidFill>
              </a:rPr>
              <a:t>viewing + </a:t>
            </a:r>
          </a:p>
          <a:p>
            <a:pPr marL="0" marR="0" lvl="0" indent="0" algn="l" rtl="0">
              <a:lnSpc>
                <a:spcPct val="90000"/>
              </a:lnSpc>
              <a:buNone/>
            </a:pPr>
            <a:r>
              <a:rPr lang="en-US" sz="2400">
                <a:latin typeface="Arial"/>
                <a:ea typeface="Arial"/>
                <a:cs typeface="Arial"/>
                <a:sym typeface="Arial"/>
              </a:rPr>
              <a:t>_____________</a:t>
            </a:r>
          </a:p>
          <a:p>
            <a:pPr marL="0" marR="0" lvl="0" indent="0" algn="l" rtl="0">
              <a:lnSpc>
                <a:spcPct val="90000"/>
              </a:lnSpc>
              <a:buNone/>
            </a:pPr>
            <a:r>
              <a:rPr lang="en-US" sz="2400">
                <a:latin typeface="Arial"/>
                <a:ea typeface="Arial"/>
                <a:cs typeface="Arial"/>
                <a:sym typeface="Arial"/>
              </a:rPr>
              <a:t>-critical thinking </a:t>
            </a:r>
          </a:p>
          <a:p>
            <a:pPr marL="0" marR="0" lvl="0" indent="0" algn="l" rtl="0">
              <a:lnSpc>
                <a:spcPct val="90000"/>
              </a:lnSpc>
              <a:buNone/>
            </a:pPr>
            <a:r>
              <a:rPr lang="en-US" sz="2400">
                <a:latin typeface="Arial"/>
                <a:ea typeface="Arial"/>
                <a:cs typeface="Arial"/>
                <a:sym typeface="Arial"/>
              </a:rPr>
              <a:t>-better student = better citizen</a:t>
            </a:r>
          </a:p>
          <a:p>
            <a:pPr marL="0" marR="0" lvl="0" indent="0" algn="l" rtl="0">
              <a:lnSpc>
                <a:spcPct val="90000"/>
              </a:lnSpc>
              <a:buNone/>
            </a:pPr>
            <a:r>
              <a:rPr lang="en-US" sz="2400">
                <a:latin typeface="Arial"/>
                <a:ea typeface="Arial"/>
                <a:cs typeface="Arial"/>
                <a:sym typeface="Arial"/>
              </a:rPr>
              <a:t>-dreamer = world changer </a:t>
            </a:r>
          </a:p>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06528" y="274637"/>
            <a:ext cx="85803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9" name="Shape 17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80" name="Shape 18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81" name="Shape 181"/>
          <p:cNvSpPr txBox="1">
            <a:spLocks noGrp="1"/>
          </p:cNvSpPr>
          <p:nvPr>
            <p:ph type="body" idx="1"/>
          </p:nvPr>
        </p:nvSpPr>
        <p:spPr>
          <a:xfrm>
            <a:off x="70603" y="1447800"/>
            <a:ext cx="9029399" cy="4572000"/>
          </a:xfrm>
          <a:prstGeom prst="rect">
            <a:avLst/>
          </a:prstGeom>
          <a:noFill/>
          <a:ln>
            <a:noFill/>
          </a:ln>
        </p:spPr>
        <p:txBody>
          <a:bodyPr lIns="91425" tIns="45700" rIns="91425" bIns="45700" anchor="t" anchorCtr="0">
            <a:spAutoFit/>
          </a:bodyPr>
          <a:lstStyle/>
          <a:p>
            <a:pPr marL="0" marR="0" lvl="0" indent="0" algn="l" rtl="0">
              <a:buNone/>
            </a:pPr>
            <a:r>
              <a:rPr lang="en-US" sz="4800">
                <a:solidFill>
                  <a:srgbClr val="000000"/>
                </a:solidFill>
              </a:rPr>
              <a:t>The student will:</a:t>
            </a:r>
          </a:p>
          <a:p>
            <a:pPr marL="0" lvl="0" indent="0" rtl="0">
              <a:lnSpc>
                <a:spcPct val="115000"/>
              </a:lnSpc>
              <a:spcBef>
                <a:spcPts val="0"/>
              </a:spcBef>
              <a:buNone/>
            </a:pPr>
            <a:r>
              <a:rPr lang="en-US" sz="4800">
                <a:solidFill>
                  <a:srgbClr val="000000"/>
                </a:solidFill>
              </a:rPr>
              <a:t>read various texts, such as fiction, non-fiction, poetry, and drama, for various purposes.</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78328" y="274637"/>
            <a:ext cx="8508599" cy="1143000"/>
          </a:xfrm>
          <a:prstGeom prst="rect">
            <a:avLst/>
          </a:prstGeom>
        </p:spPr>
        <p:txBody>
          <a:bodyPr lIns="91425" tIns="91425" rIns="91425" bIns="91425" anchor="t" anchorCtr="0">
            <a:spAutoFit/>
          </a:bodyPr>
          <a:lstStyle/>
          <a:p>
            <a:pPr>
              <a:buNone/>
            </a:pPr>
            <a:r>
              <a:rPr lang="en-US"/>
              <a:t>OBJECTIVES:</a:t>
            </a:r>
          </a:p>
        </p:txBody>
      </p:sp>
      <p:sp>
        <p:nvSpPr>
          <p:cNvPr id="187" name="Shape 187"/>
          <p:cNvSpPr txBox="1">
            <a:spLocks noGrp="1"/>
          </p:cNvSpPr>
          <p:nvPr>
            <p:ph type="body" idx="1"/>
          </p:nvPr>
        </p:nvSpPr>
        <p:spPr>
          <a:xfrm>
            <a:off x="914400" y="897867"/>
            <a:ext cx="7776600" cy="5121899"/>
          </a:xfrm>
          <a:prstGeom prst="rect">
            <a:avLst/>
          </a:prstGeom>
        </p:spPr>
        <p:txBody>
          <a:bodyPr lIns="91425" tIns="91425" rIns="91425" bIns="91425" anchor="t" anchorCtr="0">
            <a:spAutoFit/>
          </a:bodyPr>
          <a:lstStyle/>
          <a:p>
            <a:pPr marL="457200" lvl="0" indent="-419100" rtl="0">
              <a:lnSpc>
                <a:spcPct val="115000"/>
              </a:lnSpc>
              <a:spcBef>
                <a:spcPts val="0"/>
              </a:spcBef>
              <a:buClr>
                <a:schemeClr val="accent1"/>
              </a:buClr>
              <a:buSzPct val="138888"/>
              <a:buFont typeface="Arial"/>
              <a:buChar char="•"/>
            </a:pPr>
            <a:r>
              <a:rPr lang="en-US" sz="3600">
                <a:solidFill>
                  <a:srgbClr val="000000"/>
                </a:solidFill>
              </a:rPr>
              <a:t>employ a variety of writing genres</a:t>
            </a:r>
          </a:p>
          <a:p>
            <a:endParaRPr/>
          </a:p>
          <a:p>
            <a:pPr marL="457200" lvl="0" indent="-419100" rtl="0">
              <a:lnSpc>
                <a:spcPct val="115000"/>
              </a:lnSpc>
              <a:spcBef>
                <a:spcPts val="0"/>
              </a:spcBef>
              <a:buClr>
                <a:schemeClr val="accent1"/>
              </a:buClr>
              <a:buSzPct val="138888"/>
              <a:buFont typeface="Arial"/>
              <a:buChar char="•"/>
            </a:pPr>
            <a:r>
              <a:rPr lang="en-US" sz="3600">
                <a:solidFill>
                  <a:srgbClr val="000000"/>
                </a:solidFill>
              </a:rPr>
              <a:t>understand and acquire new vocabulary</a:t>
            </a:r>
          </a:p>
          <a:p>
            <a:endParaRPr/>
          </a:p>
          <a:p>
            <a:pPr marL="457200" lvl="0" indent="-419100" rtl="0">
              <a:lnSpc>
                <a:spcPct val="115000"/>
              </a:lnSpc>
              <a:spcBef>
                <a:spcPts val="0"/>
              </a:spcBef>
              <a:buClr>
                <a:schemeClr val="accent1"/>
              </a:buClr>
              <a:buSzPct val="138888"/>
              <a:buFont typeface="Arial"/>
              <a:buChar char="•"/>
            </a:pPr>
            <a:r>
              <a:rPr lang="en-US" sz="3600">
                <a:solidFill>
                  <a:srgbClr val="000000"/>
                </a:solidFill>
              </a:rPr>
              <a:t>understand literary works by relating them to their contemporary context or historical background</a:t>
            </a:r>
          </a:p>
          <a:p>
            <a:endParaRPr/>
          </a:p>
        </p:txBody>
      </p:sp>
      <p:sp>
        <p:nvSpPr>
          <p:cNvPr id="188" name="Shape 188"/>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theme/theme1.xml><?xml version="1.0" encoding="utf-8"?>
<a:theme xmlns:a="http://schemas.openxmlformats.org/drawingml/2006/main">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1278</Words>
  <Application>Microsoft Office PowerPoint</Application>
  <PresentationFormat>On-screen Show (4:3)</PresentationFormat>
  <Paragraphs>168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
      <vt:lpstr>Welcome!</vt:lpstr>
      <vt:lpstr>Welcome to Ms. Server’s English class! </vt:lpstr>
      <vt:lpstr>Today’s agenda:</vt:lpstr>
      <vt:lpstr>R-E-S-P-E-C-T!</vt:lpstr>
      <vt:lpstr>Classroom Expectations</vt:lpstr>
      <vt:lpstr>Slide 6</vt:lpstr>
      <vt:lpstr>OBJECTIVES:</vt:lpstr>
      <vt:lpstr>OBJECTIVES:</vt:lpstr>
      <vt:lpstr>OBJECTIVES:</vt:lpstr>
      <vt:lpstr>OBJECTIVES:</vt:lpstr>
      <vt:lpstr>Grading</vt:lpstr>
      <vt:lpstr>What’s different for juniors?</vt:lpstr>
      <vt:lpstr>Slide 13</vt:lpstr>
      <vt:lpstr>What is Plagiarism? What is cheating?</vt:lpstr>
      <vt:lpstr>PROCEDURES:</vt:lpstr>
      <vt:lpstr>MORE PROCEDURES:</vt:lpstr>
      <vt:lpstr>Tardiness is lame. Be responsible. </vt:lpstr>
      <vt:lpstr>Absences: excused vs. unexcused</vt:lpstr>
      <vt:lpstr>Unexcused absences. . .</vt:lpstr>
      <vt:lpstr>You’re not in middle school anymore. . . </vt:lpstr>
      <vt:lpstr>*Note:</vt:lpstr>
      <vt:lpstr>The ball is in your court!</vt:lpstr>
      <vt:lpstr>Field trip?</vt:lpstr>
      <vt:lpstr>Now for good ol’ class rules:</vt:lpstr>
      <vt:lpstr>Pet Peeves</vt:lpstr>
      <vt:lpstr>A toddler’s favorite word:</vt:lpstr>
      <vt:lpstr>Extra Help!</vt:lpstr>
      <vt:lpstr>What will we be studying?</vt:lpstr>
      <vt:lpstr>What does a day in the life of American Literature look like? </vt:lpstr>
      <vt:lpstr>Class website!</vt:lpstr>
      <vt:lpstr>Homework:</vt:lpstr>
      <vt:lpstr>Overview of American Lit for this semester. . . </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1</cp:revision>
  <dcterms:modified xsi:type="dcterms:W3CDTF">2013-01-10T15:01:18Z</dcterms:modified>
</cp:coreProperties>
</file>