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461141"/>
            <a:ext cx="6400799" cy="1470000"/>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14" name="Shape 14"/>
          <p:cNvSpPr txBox="1">
            <a:spLocks noGrp="1"/>
          </p:cNvSpPr>
          <p:nvPr>
            <p:ph type="subTitle" idx="1"/>
          </p:nvPr>
        </p:nvSpPr>
        <p:spPr>
          <a:xfrm>
            <a:off x="1997075" y="3002402"/>
            <a:ext cx="6400799" cy="1162499"/>
          </a:xfrm>
          <a:prstGeom prst="rect">
            <a:avLst/>
          </a:prstGeom>
          <a:noFill/>
          <a:ln>
            <a:noFill/>
          </a:ln>
        </p:spPr>
        <p:txBody>
          <a:bodyPr lIns="91425" tIns="91425" rIns="91425" bIns="91425" anchor="t" anchorCtr="0"/>
          <a:lstStyle>
            <a:lvl1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1pPr>
            <a:lvl2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2pPr>
            <a:lvl3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3pPr>
            <a:lvl4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4pPr>
            <a:lvl5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5pPr>
            <a:lvl6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6pPr>
            <a:lvl7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7pPr>
            <a:lvl8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8pPr>
            <a:lvl9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9pPr>
          </a:lstStyle>
          <a:p>
            <a:endParaRPr/>
          </a:p>
        </p:txBody>
      </p:sp>
      <p:sp>
        <p:nvSpPr>
          <p:cNvPr id="15" name="Shape 15"/>
          <p:cNvSpPr/>
          <p:nvPr/>
        </p:nvSpPr>
        <p:spPr>
          <a:xfrm>
            <a:off x="0" y="0"/>
            <a:ext cx="3135299" cy="6858000"/>
          </a:xfrm>
          <a:prstGeom prst="rect">
            <a:avLst/>
          </a:prstGeom>
          <a:noFill/>
          <a:ln>
            <a:noFill/>
          </a:ln>
        </p:spPr>
        <p:txBody>
          <a:bodyPr lIns="91425" tIns="45700" rIns="91425" bIns="45700" anchor="t" anchorCtr="0">
            <a:noAutofit/>
          </a:bodyPr>
          <a:lstStyle/>
          <a:p>
            <a:endParaRPr/>
          </a:p>
        </p:txBody>
      </p:sp>
      <p:sp>
        <p:nvSpPr>
          <p:cNvPr id="16" name="Shape 16"/>
          <p:cNvSpPr/>
          <p:nvPr/>
        </p:nvSpPr>
        <p:spPr>
          <a:xfrm>
            <a:off x="3175" y="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17" name="Shape 17"/>
          <p:cNvSpPr/>
          <p:nvPr/>
        </p:nvSpPr>
        <p:spPr>
          <a:xfrm>
            <a:off x="3175" y="2555875"/>
            <a:ext cx="635000" cy="815975"/>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18" name="Shape 18"/>
          <p:cNvSpPr/>
          <p:nvPr/>
        </p:nvSpPr>
        <p:spPr>
          <a:xfrm>
            <a:off x="3175" y="1743075"/>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9" name="Shape 19"/>
          <p:cNvSpPr/>
          <p:nvPr/>
        </p:nvSpPr>
        <p:spPr>
          <a:xfrm>
            <a:off x="152400" y="1743075"/>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0" name="Shape 20"/>
          <p:cNvSpPr/>
          <p:nvPr/>
        </p:nvSpPr>
        <p:spPr>
          <a:xfrm>
            <a:off x="152400" y="4302125"/>
            <a:ext cx="1317625" cy="8128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1" name="Shape 21"/>
          <p:cNvSpPr/>
          <p:nvPr/>
        </p:nvSpPr>
        <p:spPr>
          <a:xfrm>
            <a:off x="152400" y="3486150"/>
            <a:ext cx="1317625" cy="815975"/>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2" name="Shape 22"/>
          <p:cNvSpPr/>
          <p:nvPr/>
        </p:nvSpPr>
        <p:spPr>
          <a:xfrm>
            <a:off x="984250" y="3486150"/>
            <a:ext cx="1322387" cy="815975"/>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3" name="Shape 23"/>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4" name="Shape 24"/>
          <p:cNvSpPr/>
          <p:nvPr/>
        </p:nvSpPr>
        <p:spPr>
          <a:xfrm>
            <a:off x="984250" y="6045200"/>
            <a:ext cx="1322387" cy="8128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5" name="Shape 25"/>
          <p:cNvSpPr/>
          <p:nvPr/>
        </p:nvSpPr>
        <p:spPr>
          <a:xfrm>
            <a:off x="984250" y="5232400"/>
            <a:ext cx="1322387" cy="8128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6" name="Shape 26"/>
          <p:cNvSpPr/>
          <p:nvPr/>
        </p:nvSpPr>
        <p:spPr>
          <a:xfrm>
            <a:off x="1820863" y="5232400"/>
            <a:ext cx="1317625" cy="8128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7" name="Shape 27"/>
          <p:cNvSpPr/>
          <p:nvPr/>
        </p:nvSpPr>
        <p:spPr>
          <a:xfrm>
            <a:off x="3175" y="8128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8" name="Shape 28"/>
          <p:cNvSpPr/>
          <p:nvPr/>
        </p:nvSpPr>
        <p:spPr>
          <a:xfrm>
            <a:off x="152400" y="2555875"/>
            <a:ext cx="1317625" cy="815975"/>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9" name="Shape 29"/>
          <p:cNvSpPr/>
          <p:nvPr/>
        </p:nvSpPr>
        <p:spPr>
          <a:xfrm>
            <a:off x="984250" y="4302125"/>
            <a:ext cx="1322387" cy="8128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0" name="Shape 3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1" name="Shape 31"/>
          <p:cNvSpPr/>
          <p:nvPr/>
        </p:nvSpPr>
        <p:spPr>
          <a:xfrm>
            <a:off x="1820863" y="6045200"/>
            <a:ext cx="1317625" cy="8128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2" name="Shape 32"/>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3" name="Shape 33"/>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34" name="Shape 34"/>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35" name="Shape 35"/>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36" name="Shape 36"/>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7" name="Shape 37"/>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8" name="Shape 38"/>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39" name="Shape 39"/>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40" name="Shape 40"/>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41" name="Shape 41"/>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rtl="0">
              <a:buNone/>
              <a:defRPr sz="3600"/>
            </a:lvl1pPr>
            <a:lvl2pPr rtl="0">
              <a:buNone/>
              <a:defRPr sz="3600"/>
            </a:lvl2pPr>
            <a:lvl3pPr rtl="0">
              <a:buNone/>
              <a:defRPr sz="3600"/>
            </a:lvl3pPr>
            <a:lvl4pPr rtl="0">
              <a:buNone/>
              <a:defRPr sz="3600"/>
            </a:lvl4pPr>
            <a:lvl5pPr rtl="0">
              <a:buNone/>
              <a:defRPr sz="3600"/>
            </a:lvl5pPr>
            <a:lvl6pPr rtl="0">
              <a:buNone/>
              <a:defRPr sz="3600"/>
            </a:lvl6pPr>
            <a:lvl7pPr rtl="0">
              <a:buNone/>
              <a:defRPr sz="3600"/>
            </a:lvl7pPr>
            <a:lvl8pPr rtl="0">
              <a:buNone/>
              <a:defRPr sz="3600"/>
            </a:lvl8pPr>
            <a:lvl9pPr rtl="0">
              <a:buNone/>
              <a:defRPr sz="3600"/>
            </a:lvl9pPr>
          </a:lstStyle>
          <a:p>
            <a:endParaRPr/>
          </a:p>
        </p:txBody>
      </p:sp>
      <p:sp>
        <p:nvSpPr>
          <p:cNvPr id="44" name="Shape 44"/>
          <p:cNvSpPr txBox="1">
            <a:spLocks noGrp="1"/>
          </p:cNvSpPr>
          <p:nvPr>
            <p:ph type="body" idx="1"/>
          </p:nvPr>
        </p:nvSpPr>
        <p:spPr>
          <a:xfrm>
            <a:off x="457200" y="1600200"/>
            <a:ext cx="8229600" cy="4840199"/>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a:solidFill>
                  <a:schemeClr val="lt1"/>
                </a:solidFill>
              </a:defRPr>
            </a:lvl1pPr>
            <a:lvl2pPr marL="742950" indent="-285750" algn="l" rtl="0">
              <a:spcBef>
                <a:spcPts val="560"/>
              </a:spcBef>
              <a:buClr>
                <a:schemeClr val="lt1"/>
              </a:buClr>
              <a:buSzPct val="100000"/>
              <a:buFont typeface="Courier New"/>
              <a:buChar char="o"/>
              <a:defRPr sz="2800">
                <a:solidFill>
                  <a:schemeClr val="lt1"/>
                </a:solidFill>
              </a:defRPr>
            </a:lvl2pPr>
            <a:lvl3pPr marL="1143000" indent="-228600" algn="l" rtl="0">
              <a:spcBef>
                <a:spcPts val="480"/>
              </a:spcBef>
              <a:buClr>
                <a:schemeClr val="lt1"/>
              </a:buClr>
              <a:buSzPct val="100000"/>
              <a:buFont typeface="Wingdings"/>
              <a:buChar char="§"/>
              <a:defRPr sz="2400">
                <a:solidFill>
                  <a:schemeClr val="lt1"/>
                </a:solidFill>
              </a:defRPr>
            </a:lvl3pPr>
            <a:lvl4pPr marL="1600200" indent="-228600" algn="l" rtl="0">
              <a:spcBef>
                <a:spcPts val="400"/>
              </a:spcBef>
              <a:buClr>
                <a:schemeClr val="lt1"/>
              </a:buClr>
              <a:buSzPct val="166666"/>
              <a:buFont typeface="Arial"/>
              <a:buChar char="•"/>
              <a:defRPr sz="2000">
                <a:solidFill>
                  <a:schemeClr val="lt1"/>
                </a:solidFill>
              </a:defRPr>
            </a:lvl4pPr>
            <a:lvl5pPr marL="2057400" indent="-228600" algn="l" rtl="0">
              <a:spcBef>
                <a:spcPts val="400"/>
              </a:spcBef>
              <a:buClr>
                <a:schemeClr val="lt1"/>
              </a:buClr>
              <a:buSzPct val="100000"/>
              <a:buFont typeface="Courier New"/>
              <a:buChar char="o"/>
              <a:defRPr sz="2000">
                <a:solidFill>
                  <a:schemeClr val="lt1"/>
                </a:solidFill>
              </a:defRPr>
            </a:lvl5pPr>
            <a:lvl6pPr marL="2514600" indent="-228600" algn="l" rtl="0">
              <a:spcBef>
                <a:spcPts val="400"/>
              </a:spcBef>
              <a:buClr>
                <a:schemeClr val="lt1"/>
              </a:buClr>
              <a:buSzPct val="100000"/>
              <a:buFont typeface="Wingdings"/>
              <a:buChar char="§"/>
              <a:defRPr sz="2000">
                <a:solidFill>
                  <a:schemeClr val="lt1"/>
                </a:solidFill>
              </a:defRPr>
            </a:lvl6pPr>
            <a:lvl7pPr marL="2971800" indent="-228600" algn="l" rtl="0">
              <a:spcBef>
                <a:spcPts val="400"/>
              </a:spcBef>
              <a:buClr>
                <a:schemeClr val="lt1"/>
              </a:buClr>
              <a:buSzPct val="166666"/>
              <a:buFont typeface="Arial"/>
              <a:buChar char="•"/>
              <a:defRPr sz="2000">
                <a:solidFill>
                  <a:schemeClr val="lt1"/>
                </a:solidFill>
              </a:defRPr>
            </a:lvl7pPr>
            <a:lvl8pPr marL="3429000" indent="-228600" algn="l" rtl="0">
              <a:spcBef>
                <a:spcPts val="400"/>
              </a:spcBef>
              <a:buClr>
                <a:schemeClr val="lt1"/>
              </a:buClr>
              <a:buSzPct val="100000"/>
              <a:buFont typeface="Courier New"/>
              <a:buChar char="o"/>
              <a:defRPr sz="2000" baseline="0">
                <a:solidFill>
                  <a:schemeClr val="lt1"/>
                </a:solidFill>
              </a:defRPr>
            </a:lvl8pPr>
            <a:lvl9pPr marL="3886200" indent="-228600" algn="l" rtl="0">
              <a:spcBef>
                <a:spcPts val="400"/>
              </a:spcBef>
              <a:buClr>
                <a:schemeClr val="lt1"/>
              </a:buClr>
              <a:buSzPct val="100000"/>
              <a:buFont typeface="Wingdings"/>
              <a:buChar char="§"/>
              <a:defRPr sz="2000" baseline="0">
                <a:solidFill>
                  <a:schemeClr val="lt1"/>
                </a:solidFill>
              </a:defRPr>
            </a:lvl9pPr>
          </a:lstStyle>
          <a:p>
            <a:endParaRPr/>
          </a:p>
        </p:txBody>
      </p:sp>
      <p:sp>
        <p:nvSpPr>
          <p:cNvPr id="45" name="Shape 45"/>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6" name="Shape 46"/>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7" name="Shape 47"/>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48" name="Shape 48"/>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1" name="Shape 51"/>
          <p:cNvSpPr txBox="1">
            <a:spLocks noGrp="1"/>
          </p:cNvSpPr>
          <p:nvPr>
            <p:ph type="body" idx="1"/>
          </p:nvPr>
        </p:nvSpPr>
        <p:spPr>
          <a:xfrm>
            <a:off x="457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2" name="Shape 52"/>
          <p:cNvSpPr txBox="1">
            <a:spLocks noGrp="1"/>
          </p:cNvSpPr>
          <p:nvPr>
            <p:ph type="body" idx="2"/>
          </p:nvPr>
        </p:nvSpPr>
        <p:spPr>
          <a:xfrm>
            <a:off x="4648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3" name="Shape 5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4" name="Shape 5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5" name="Shape 5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56" name="Shape 5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9" name="Shape 5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0" name="Shape 6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1" name="Shape 6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2" name="Shape 6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3" name="Shape 6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4" name="Shape 6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5" name="Shape 6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66" name="Shape 6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4427537"/>
            <a:ext cx="5486399" cy="684300"/>
          </a:xfrm>
          <a:prstGeom prst="rect">
            <a:avLst/>
          </a:prstGeom>
          <a:noFill/>
          <a:ln>
            <a:noFill/>
          </a:ln>
        </p:spPr>
        <p:txBody>
          <a:bodyPr lIns="91425" tIns="91425" rIns="91425" bIns="91425" anchor="t" anchorCtr="0"/>
          <a:lstStyle>
            <a:lvl1pPr marL="0" indent="114300" algn="ctr" rtl="0">
              <a:buSzPct val="100000"/>
              <a:buNone/>
              <a:defRPr sz="1800"/>
            </a:lvl1pPr>
            <a:lvl2pPr marL="0" indent="114300" algn="ctr" rtl="0">
              <a:buSzPct val="100000"/>
              <a:buNone/>
              <a:defRPr sz="1800"/>
            </a:lvl2pPr>
            <a:lvl3pPr marL="0" indent="114300" algn="ctr" rtl="0">
              <a:buSzPct val="100000"/>
              <a:buNone/>
              <a:defRPr sz="1800"/>
            </a:lvl3pPr>
            <a:lvl4pPr marL="0" indent="114300" algn="ctr" rtl="0">
              <a:buSzPct val="100000"/>
              <a:buNone/>
              <a:defRPr sz="1800"/>
            </a:lvl4pPr>
            <a:lvl5pPr marL="0" indent="114300" algn="ctr" rtl="0">
              <a:buSzPct val="100000"/>
              <a:buNone/>
              <a:defRPr sz="1800"/>
            </a:lvl5pPr>
            <a:lvl6pPr marL="0" indent="114300" algn="ctr" rtl="0">
              <a:buSzPct val="100000"/>
              <a:buNone/>
              <a:defRPr sz="1800"/>
            </a:lvl6pPr>
            <a:lvl7pPr marL="0" indent="114300" algn="ctr" rtl="0">
              <a:buSzPct val="100000"/>
              <a:buNone/>
              <a:defRPr sz="1800"/>
            </a:lvl7pPr>
            <a:lvl8pPr marL="0" indent="114300" algn="ctr" rtl="0">
              <a:buSzPct val="100000"/>
              <a:buNone/>
              <a:defRPr sz="1800"/>
            </a:lvl8pPr>
            <a:lvl9pPr marL="0" indent="114300" algn="ctr" rtl="0">
              <a:buSzPct val="100000"/>
              <a:buNone/>
              <a:defRPr sz="1800"/>
            </a:lvl9pPr>
          </a:lstStyle>
          <a:p>
            <a:endParaRPr/>
          </a:p>
        </p:txBody>
      </p:sp>
      <p:sp>
        <p:nvSpPr>
          <p:cNvPr id="69" name="Shape 6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0" name="Shape 7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1" name="Shape 7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2" name="Shape 7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3" name="Shape 7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4" name="Shape 7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5" name="Shape 7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76" name="Shape 7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b="0" i="0" u="none" strike="noStrike" cap="none" baseline="0">
                <a:solidFill>
                  <a:schemeClr val="lt1"/>
                </a:solidFill>
                <a:latin typeface="Arial"/>
                <a:ea typeface="Arial"/>
                <a:cs typeface="Arial"/>
                <a:sym typeface="Arial"/>
              </a:defRPr>
            </a:lvl1pPr>
            <a:lvl2pPr marL="742950" indent="-285750" algn="l" rtl="0">
              <a:spcBef>
                <a:spcPts val="560"/>
              </a:spcBef>
              <a:buClr>
                <a:schemeClr val="lt1"/>
              </a:buClr>
              <a:buSzPct val="100000"/>
              <a:buFont typeface="Courier New"/>
              <a:buChar char="o"/>
              <a:defRPr sz="2800" b="0" i="0" u="none" strike="noStrike" cap="none" baseline="0">
                <a:solidFill>
                  <a:schemeClr val="lt1"/>
                </a:solidFill>
                <a:latin typeface="Arial"/>
                <a:ea typeface="Arial"/>
                <a:cs typeface="Arial"/>
                <a:sym typeface="Arial"/>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Arial"/>
                <a:ea typeface="Arial"/>
                <a:cs typeface="Arial"/>
                <a:sym typeface="Arial"/>
              </a:defRPr>
            </a:lvl3pPr>
            <a:lvl4pPr marL="16002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4pPr>
            <a:lvl5pPr marL="20574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5pPr>
            <a:lvl6pPr marL="25146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6pPr>
            <a:lvl7pPr marL="29718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7pPr>
            <a:lvl8pPr marL="34290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8pPr>
            <a:lvl9pPr marL="38862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9pPr>
          </a:lstStyle>
          <a:p>
            <a:endParaRPr/>
          </a:p>
        </p:txBody>
      </p:sp>
      <p:sp>
        <p:nvSpPr>
          <p:cNvPr id="7" name="Shape 7"/>
          <p:cNvSpPr/>
          <p:nvPr/>
        </p:nvSpPr>
        <p:spPr>
          <a:xfrm>
            <a:off x="0" y="0"/>
            <a:ext cx="3135299" cy="6858000"/>
          </a:xfrm>
          <a:prstGeom prst="rect">
            <a:avLst/>
          </a:prstGeom>
          <a:noFill/>
          <a:ln>
            <a:noFill/>
          </a:ln>
        </p:spPr>
        <p:txBody>
          <a:bodyPr lIns="91425" tIns="45700" rIns="91425" bIns="45700" anchor="t" anchorCtr="0">
            <a:noAutofit/>
          </a:bodyPr>
          <a:lstStyle/>
          <a:p>
            <a:endParaRPr/>
          </a:p>
        </p:txBody>
      </p:sp>
      <p:sp>
        <p:nvSpPr>
          <p:cNvPr id="8" name="Shape 8"/>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9" name="Shape 9"/>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0" name="Shape 10"/>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11" name="Shape 11"/>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599700" y="715525"/>
            <a:ext cx="6883500" cy="2354399"/>
          </a:xfrm>
          <a:prstGeom prst="rect">
            <a:avLst/>
          </a:prstGeom>
        </p:spPr>
        <p:txBody>
          <a:bodyPr lIns="91425" tIns="91425" rIns="91425" bIns="91425" anchor="b" anchorCtr="0">
            <a:noAutofit/>
          </a:bodyPr>
          <a:lstStyle/>
          <a:p>
            <a:pPr algn="ctr">
              <a:buNone/>
            </a:pPr>
            <a:r>
              <a:rPr lang="en" dirty="0"/>
              <a:t>World Literature &amp; Composition </a:t>
            </a:r>
            <a:r>
              <a:rPr lang="en" dirty="0" smtClean="0"/>
              <a:t>B</a:t>
            </a:r>
            <a:endParaRPr lang="en" dirty="0"/>
          </a:p>
        </p:txBody>
      </p:sp>
      <p:sp>
        <p:nvSpPr>
          <p:cNvPr id="80" name="Shape 80"/>
          <p:cNvSpPr txBox="1">
            <a:spLocks noGrp="1"/>
          </p:cNvSpPr>
          <p:nvPr>
            <p:ph type="subTitle" idx="1"/>
          </p:nvPr>
        </p:nvSpPr>
        <p:spPr>
          <a:xfrm>
            <a:off x="1599700" y="2951127"/>
            <a:ext cx="6400799" cy="1162499"/>
          </a:xfrm>
          <a:prstGeom prst="rect">
            <a:avLst/>
          </a:prstGeom>
        </p:spPr>
        <p:txBody>
          <a:bodyPr lIns="91425" tIns="91425" rIns="91425" bIns="91425" anchor="t" anchorCtr="0">
            <a:noAutofit/>
          </a:bodyPr>
          <a:lstStyle/>
          <a:p>
            <a:pPr algn="ctr">
              <a:buNone/>
            </a:pPr>
            <a:r>
              <a:rPr lang="en"/>
              <a:t>
Joye Server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42"/>
            <a:ext cx="6879600" cy="409800"/>
          </a:xfrm>
          <a:prstGeom prst="rect">
            <a:avLst/>
          </a:prstGeom>
        </p:spPr>
        <p:txBody>
          <a:bodyPr lIns="91425" tIns="91425" rIns="91425" bIns="91425" anchor="b" anchorCtr="0">
            <a:noAutofit/>
          </a:bodyPr>
          <a:lstStyle/>
          <a:p>
            <a:pPr>
              <a:buNone/>
            </a:pPr>
            <a:r>
              <a:rPr lang="en" sz="2400"/>
              <a:t>Evaluation/Grading: Weighted System </a:t>
            </a:r>
          </a:p>
        </p:txBody>
      </p:sp>
      <p:sp>
        <p:nvSpPr>
          <p:cNvPr id="134" name="Shape 134"/>
          <p:cNvSpPr txBox="1">
            <a:spLocks noGrp="1"/>
          </p:cNvSpPr>
          <p:nvPr>
            <p:ph type="body" idx="1"/>
          </p:nvPr>
        </p:nvSpPr>
        <p:spPr>
          <a:xfrm>
            <a:off x="457200" y="684450"/>
            <a:ext cx="8229600" cy="6062999"/>
          </a:xfrm>
          <a:prstGeom prst="rect">
            <a:avLst/>
          </a:prstGeom>
        </p:spPr>
        <p:txBody>
          <a:bodyPr lIns="91425" tIns="91425" rIns="91425" bIns="91425" anchor="t" anchorCtr="0">
            <a:noAutofit/>
          </a:bodyPr>
          <a:lstStyle/>
          <a:p>
            <a:pPr marL="457200" lvl="0" indent="-381000" rtl="0">
              <a:spcBef>
                <a:spcPts val="600"/>
              </a:spcBef>
              <a:buClr>
                <a:schemeClr val="lt1"/>
              </a:buClr>
              <a:buSzPct val="166666"/>
              <a:buFont typeface="Arial"/>
              <a:buChar char="•"/>
            </a:pPr>
            <a:r>
              <a:rPr lang="en" sz="2400"/>
              <a:t>Classwork/Homework: 10%</a:t>
            </a:r>
          </a:p>
          <a:p>
            <a:endParaRPr/>
          </a:p>
          <a:p>
            <a:pPr marL="457200" lvl="0" indent="-381000" rtl="0">
              <a:spcBef>
                <a:spcPts val="600"/>
              </a:spcBef>
              <a:buClr>
                <a:schemeClr val="lt1"/>
              </a:buClr>
              <a:buSzPct val="166666"/>
              <a:buFont typeface="Arial"/>
              <a:buChar char="•"/>
            </a:pPr>
            <a:r>
              <a:rPr lang="en" sz="2400"/>
              <a:t>Quizzes: 20%</a:t>
            </a:r>
          </a:p>
          <a:p>
            <a:endParaRPr/>
          </a:p>
          <a:p>
            <a:pPr marL="457200" lvl="0" indent="-381000" rtl="0">
              <a:spcBef>
                <a:spcPts val="600"/>
              </a:spcBef>
              <a:buClr>
                <a:schemeClr val="lt1"/>
              </a:buClr>
              <a:buSzPct val="166666"/>
              <a:buFont typeface="Arial"/>
              <a:buChar char="•"/>
            </a:pPr>
            <a:r>
              <a:rPr lang="en" sz="2400"/>
              <a:t>Tests/Projects: 35%</a:t>
            </a:r>
          </a:p>
          <a:p>
            <a:endParaRPr/>
          </a:p>
          <a:p>
            <a:pPr marL="457200" lvl="0" indent="-381000" rtl="0">
              <a:spcBef>
                <a:spcPts val="600"/>
              </a:spcBef>
              <a:buClr>
                <a:schemeClr val="lt1"/>
              </a:buClr>
              <a:buSzPct val="166666"/>
              <a:buFont typeface="Arial"/>
              <a:buChar char="•"/>
            </a:pPr>
            <a:r>
              <a:rPr lang="en" sz="2400"/>
              <a:t>Research: 15% for sophomores </a:t>
            </a:r>
          </a:p>
          <a:p>
            <a:pPr lvl="0" rtl="0">
              <a:spcBef>
                <a:spcPts val="600"/>
              </a:spcBef>
              <a:buNone/>
            </a:pPr>
            <a:r>
              <a:rPr lang="en" sz="2400"/>
              <a:t>(*Note: increase from 9th grade) </a:t>
            </a:r>
          </a:p>
          <a:p>
            <a:endParaRPr/>
          </a:p>
          <a:p>
            <a:pPr marL="457200" lvl="0" indent="-381000" rtl="0">
              <a:spcBef>
                <a:spcPts val="600"/>
              </a:spcBef>
              <a:buClr>
                <a:schemeClr val="lt1"/>
              </a:buClr>
              <a:buSzPct val="166666"/>
              <a:buFont typeface="Arial"/>
              <a:buChar char="•"/>
            </a:pPr>
            <a:r>
              <a:rPr lang="en" sz="2400"/>
              <a:t>Final Exam: 20%</a:t>
            </a:r>
          </a:p>
          <a:p>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10th grade. . . </a:t>
            </a:r>
          </a:p>
        </p:txBody>
      </p:sp>
      <p:sp>
        <p:nvSpPr>
          <p:cNvPr id="140" name="Shape 14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None/>
            </a:pPr>
            <a:r>
              <a:rPr lang="en"/>
              <a:t>-No EOCT (End of Course Test)!</a:t>
            </a:r>
          </a:p>
          <a:p>
            <a:endParaRPr/>
          </a:p>
          <a:p>
            <a:pPr lvl="0" rtl="0">
              <a:buNone/>
            </a:pPr>
            <a:r>
              <a:rPr lang="en"/>
              <a:t>-We will do some Shakespeare. . . </a:t>
            </a:r>
          </a:p>
          <a:p>
            <a:endParaRPr/>
          </a:p>
          <a:p>
            <a:pPr lvl="0" rtl="0">
              <a:buNone/>
            </a:pPr>
            <a:r>
              <a:rPr lang="en"/>
              <a:t>-Prepping for the PSAT &amp; writing test (for 11th grade)</a:t>
            </a:r>
          </a:p>
          <a:p>
            <a:pPr lvl="0" rtl="0">
              <a:buNone/>
            </a:pPr>
            <a:r>
              <a:rPr lang="en"/>
              <a:t>-</a:t>
            </a:r>
            <a:r>
              <a:rPr lang="en" i="1"/>
              <a:t>more timed writes this semester</a:t>
            </a:r>
          </a:p>
          <a:p>
            <a:pPr lvl="0" rtl="0">
              <a:buNone/>
            </a:pPr>
            <a:r>
              <a:rPr lang="en" i="1"/>
              <a:t>-USA test prep </a:t>
            </a:r>
          </a:p>
          <a:p>
            <a:endParaRPr/>
          </a:p>
          <a:p>
            <a:pPr>
              <a:buNone/>
            </a:pPr>
            <a:r>
              <a:rPr lang="en"/>
              <a:t>-general all college prep.</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 :( </a:t>
            </a:r>
          </a:p>
        </p:txBody>
      </p:sp>
      <p:sp>
        <p:nvSpPr>
          <p:cNvPr id="146" name="Shape 146"/>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algn="ctr" rtl="0">
              <a:buNone/>
            </a:pPr>
            <a:r>
              <a:rPr lang="en"/>
              <a:t>What is cheating?</a:t>
            </a:r>
          </a:p>
          <a:p>
            <a:endParaRPr/>
          </a:p>
          <a:p>
            <a:pPr lvl="0" algn="ctr" rtl="0">
              <a:buNone/>
            </a:pPr>
            <a:r>
              <a:rPr lang="en"/>
              <a:t>What is plagiarism?</a:t>
            </a:r>
          </a:p>
          <a:p>
            <a:endParaRPr/>
          </a:p>
          <a:p>
            <a:endParaRPr/>
          </a:p>
          <a:p>
            <a:pPr algn="ctr">
              <a:buNone/>
            </a:pPr>
            <a:r>
              <a:rPr lang="en"/>
              <a:t>*Refer to your syllabus! Highlight this!*</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Procedures:</a:t>
            </a:r>
          </a:p>
        </p:txBody>
      </p:sp>
      <p:sp>
        <p:nvSpPr>
          <p:cNvPr id="152" name="Shape 15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381000" rtl="0">
              <a:lnSpc>
                <a:spcPct val="90000"/>
              </a:lnSpc>
              <a:spcBef>
                <a:spcPts val="600"/>
              </a:spcBef>
              <a:buClr>
                <a:schemeClr val="lt1"/>
              </a:buClr>
              <a:buSzPct val="166666"/>
              <a:buFont typeface="Arial"/>
              <a:buChar char="•"/>
            </a:pPr>
            <a:r>
              <a:rPr lang="en" sz="2400"/>
              <a:t>All work should be completed in</a:t>
            </a:r>
            <a:r>
              <a:rPr lang="en" sz="2400">
                <a:solidFill>
                  <a:srgbClr val="0000FF"/>
                </a:solidFill>
              </a:rPr>
              <a:t> BLUE </a:t>
            </a:r>
            <a:r>
              <a:rPr lang="en" sz="2400"/>
              <a:t>or </a:t>
            </a:r>
            <a:r>
              <a:rPr lang="en" sz="2400">
                <a:solidFill>
                  <a:srgbClr val="000000"/>
                </a:solidFill>
              </a:rPr>
              <a:t>BLACK</a:t>
            </a:r>
            <a:r>
              <a:rPr lang="en" sz="2400"/>
              <a:t> ink or pencil only (unless typed when appropriate/required).</a:t>
            </a:r>
          </a:p>
          <a:p>
            <a:endParaRPr/>
          </a:p>
          <a:p>
            <a:pPr marL="457200" lvl="0" indent="-381000" rtl="0">
              <a:lnSpc>
                <a:spcPct val="90000"/>
              </a:lnSpc>
              <a:spcBef>
                <a:spcPts val="600"/>
              </a:spcBef>
              <a:buClr>
                <a:schemeClr val="lt1"/>
              </a:buClr>
              <a:buSzPct val="166666"/>
              <a:buFont typeface="Arial"/>
              <a:buChar char="•"/>
            </a:pPr>
            <a:r>
              <a:rPr lang="en" sz="2400"/>
              <a:t>Late work is a nuisance. Turn in your work on time.</a:t>
            </a:r>
          </a:p>
          <a:p>
            <a:pPr lvl="0" rtl="0">
              <a:lnSpc>
                <a:spcPct val="90000"/>
              </a:lnSpc>
              <a:spcBef>
                <a:spcPts val="600"/>
              </a:spcBef>
              <a:buClr>
                <a:srgbClr val="000000"/>
              </a:buClr>
              <a:buSzPct val="45833"/>
              <a:buFont typeface="Arial"/>
              <a:buNone/>
            </a:pPr>
            <a:r>
              <a:rPr lang="en" sz="2400" b="1" i="1"/>
              <a:t>**Note: You will receive only up to 50% credit if you turn in an assignment one day late. However, if we go over the assignment’s answers in class, you may not turn it in.</a:t>
            </a:r>
          </a:p>
          <a:p>
            <a:endParaRPr/>
          </a:p>
          <a:p>
            <a:pPr marL="457200" lvl="0" indent="-381000" rtl="0">
              <a:lnSpc>
                <a:spcPct val="115000"/>
              </a:lnSpc>
              <a:buClr>
                <a:schemeClr val="lt1"/>
              </a:buClr>
              <a:buSzPct val="166666"/>
              <a:buFont typeface="Arial"/>
              <a:buChar char="•"/>
            </a:pPr>
            <a:r>
              <a:rPr lang="en" sz="2400"/>
              <a:t>The exception to this is with your research papers, in which there will be a 10 point deduction per day in which it is late.</a:t>
            </a:r>
          </a:p>
          <a:p>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74644"/>
            <a:ext cx="6879600" cy="662399"/>
          </a:xfrm>
          <a:prstGeom prst="rect">
            <a:avLst/>
          </a:prstGeom>
        </p:spPr>
        <p:txBody>
          <a:bodyPr lIns="91425" tIns="91425" rIns="91425" bIns="91425" anchor="b" anchorCtr="0">
            <a:noAutofit/>
          </a:bodyPr>
          <a:lstStyle/>
          <a:p>
            <a:pPr>
              <a:buNone/>
            </a:pPr>
            <a:r>
              <a:rPr lang="en"/>
              <a:t>Procedures: </a:t>
            </a:r>
          </a:p>
        </p:txBody>
      </p:sp>
      <p:sp>
        <p:nvSpPr>
          <p:cNvPr id="158" name="Shape 158"/>
          <p:cNvSpPr txBox="1">
            <a:spLocks noGrp="1"/>
          </p:cNvSpPr>
          <p:nvPr>
            <p:ph type="body" idx="1"/>
          </p:nvPr>
        </p:nvSpPr>
        <p:spPr>
          <a:xfrm>
            <a:off x="457200" y="937050"/>
            <a:ext cx="8229600" cy="5503499"/>
          </a:xfrm>
          <a:prstGeom prst="rect">
            <a:avLst/>
          </a:prstGeom>
        </p:spPr>
        <p:txBody>
          <a:bodyPr lIns="91425" tIns="91425" rIns="91425" bIns="91425" anchor="t" anchorCtr="0">
            <a:noAutofit/>
          </a:bodyPr>
          <a:lstStyle/>
          <a:p>
            <a:pPr marL="457200" lvl="0" indent="-419100" rtl="0">
              <a:lnSpc>
                <a:spcPct val="90000"/>
              </a:lnSpc>
              <a:spcBef>
                <a:spcPts val="600"/>
              </a:spcBef>
              <a:buClr>
                <a:schemeClr val="lt1"/>
              </a:buClr>
              <a:buSzPct val="166666"/>
              <a:buFont typeface="Arial"/>
              <a:buChar char="•"/>
            </a:pPr>
            <a:r>
              <a:rPr lang="en" sz="3000"/>
              <a:t>HOMEWORK needs to be turned in at the </a:t>
            </a:r>
            <a:r>
              <a:rPr lang="en" sz="3000" i="1"/>
              <a:t>beginning </a:t>
            </a:r>
            <a:r>
              <a:rPr lang="en" sz="3000"/>
              <a:t>of class.</a:t>
            </a:r>
          </a:p>
          <a:p>
            <a:endParaRPr/>
          </a:p>
          <a:p>
            <a:pPr marL="457200" lvl="0" indent="-419100" rtl="0">
              <a:lnSpc>
                <a:spcPct val="90000"/>
              </a:lnSpc>
              <a:spcBef>
                <a:spcPts val="600"/>
              </a:spcBef>
              <a:buClr>
                <a:schemeClr val="lt1"/>
              </a:buClr>
              <a:buSzPct val="166666"/>
              <a:buFont typeface="Arial"/>
              <a:buChar char="•"/>
            </a:pPr>
            <a:r>
              <a:rPr lang="en" sz="3000"/>
              <a:t>Trash needs to be thrown away at the beginning or end of class.</a:t>
            </a:r>
          </a:p>
          <a:p>
            <a:endParaRPr/>
          </a:p>
          <a:p>
            <a:pPr marL="457200" lvl="0" indent="-419100" rtl="0">
              <a:lnSpc>
                <a:spcPct val="90000"/>
              </a:lnSpc>
              <a:spcBef>
                <a:spcPts val="600"/>
              </a:spcBef>
              <a:buClr>
                <a:schemeClr val="lt1"/>
              </a:buClr>
              <a:buSzPct val="166666"/>
              <a:buFont typeface="Arial"/>
              <a:buChar char="•"/>
            </a:pPr>
            <a:r>
              <a:rPr lang="en" sz="3000"/>
              <a:t>If you have a cold, grab some tissue </a:t>
            </a:r>
            <a:r>
              <a:rPr lang="en" sz="3000" i="1"/>
              <a:t>before </a:t>
            </a:r>
            <a:r>
              <a:rPr lang="en" sz="3000"/>
              <a:t>class.</a:t>
            </a:r>
          </a:p>
          <a:p>
            <a:endParaRPr/>
          </a:p>
          <a:p>
            <a:pPr marL="457200" lvl="0" indent="-419100" rtl="0">
              <a:lnSpc>
                <a:spcPct val="90000"/>
              </a:lnSpc>
              <a:spcBef>
                <a:spcPts val="600"/>
              </a:spcBef>
              <a:buClr>
                <a:schemeClr val="lt1"/>
              </a:buClr>
              <a:buSzPct val="166666"/>
              <a:buFont typeface="Arial"/>
              <a:buChar char="•"/>
            </a:pPr>
            <a:r>
              <a:rPr lang="en" sz="3000"/>
              <a:t>If you have an unsharpened pencil, think </a:t>
            </a:r>
            <a:r>
              <a:rPr lang="en" sz="3000" i="1"/>
              <a:t>ahead</a:t>
            </a:r>
            <a:r>
              <a:rPr lang="en" sz="3000"/>
              <a:t> and sharpen it before the bell rings. </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Attendance:</a:t>
            </a:r>
          </a:p>
        </p:txBody>
      </p:sp>
      <p:sp>
        <p:nvSpPr>
          <p:cNvPr id="164" name="Shape 164"/>
          <p:cNvSpPr txBox="1">
            <a:spLocks noGrp="1"/>
          </p:cNvSpPr>
          <p:nvPr>
            <p:ph type="body" idx="1"/>
          </p:nvPr>
        </p:nvSpPr>
        <p:spPr>
          <a:xfrm>
            <a:off x="457200" y="1234750"/>
            <a:ext cx="8229600" cy="5205600"/>
          </a:xfrm>
          <a:prstGeom prst="rect">
            <a:avLst/>
          </a:prstGeom>
        </p:spPr>
        <p:txBody>
          <a:bodyPr lIns="91425" tIns="91425" rIns="91425" bIns="91425" anchor="t" anchorCtr="0">
            <a:noAutofit/>
          </a:bodyPr>
          <a:lstStyle/>
          <a:p>
            <a:pPr marL="457200" lvl="0" indent="-349250" rtl="0">
              <a:lnSpc>
                <a:spcPct val="80000"/>
              </a:lnSpc>
              <a:spcBef>
                <a:spcPts val="600"/>
              </a:spcBef>
              <a:buClr>
                <a:schemeClr val="lt1"/>
              </a:buClr>
              <a:buSzPct val="87962"/>
              <a:buFont typeface="Arial"/>
              <a:buChar char="•"/>
            </a:pPr>
            <a:r>
              <a:rPr lang="en" sz="3600"/>
              <a:t>NOTE: IF YOU ARE NOT IN YOUR SEAT WHEN THE BELL RINGS, YOU ARE TARDY.</a:t>
            </a:r>
          </a:p>
          <a:p>
            <a:endParaRPr/>
          </a:p>
          <a:p>
            <a:pPr lvl="0" rtl="0">
              <a:lnSpc>
                <a:spcPct val="80000"/>
              </a:lnSpc>
              <a:spcBef>
                <a:spcPts val="600"/>
              </a:spcBef>
              <a:buClr>
                <a:srgbClr val="000000"/>
              </a:buClr>
              <a:buSzPct val="30555"/>
              <a:buFont typeface="Arial"/>
              <a:buNone/>
            </a:pPr>
            <a:r>
              <a:rPr lang="en" sz="3600"/>
              <a:t>PERIOD.</a:t>
            </a:r>
          </a:p>
          <a:p>
            <a:pPr marL="457200" lvl="0" indent="-349250" rtl="0">
              <a:lnSpc>
                <a:spcPct val="115000"/>
              </a:lnSpc>
              <a:buClr>
                <a:schemeClr val="lt1"/>
              </a:buClr>
              <a:buSzPct val="87962"/>
              <a:buFont typeface="Arial"/>
              <a:buChar char="•"/>
            </a:pPr>
            <a:r>
              <a:rPr lang="en" sz="3600"/>
              <a:t>You MUST sign the tardy log if/when you are tardy, and I will abide by the school’s policies regarding tardiness.</a:t>
            </a:r>
          </a:p>
          <a:p>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Attendance exemptions...</a:t>
            </a:r>
          </a:p>
        </p:txBody>
      </p:sp>
      <p:sp>
        <p:nvSpPr>
          <p:cNvPr id="170" name="Shape 17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None/>
            </a:pPr>
            <a:r>
              <a:rPr lang="en"/>
              <a:t>
</a:t>
            </a:r>
          </a:p>
          <a:p>
            <a:endParaRPr/>
          </a:p>
          <a:p>
            <a:pPr lvl="0" rtl="0">
              <a:buNone/>
            </a:pPr>
            <a:r>
              <a:rPr lang="en" sz="6000"/>
              <a:t>Remember!!!</a:t>
            </a:r>
          </a:p>
          <a:p>
            <a:endParaRPr/>
          </a:p>
          <a:p>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46"/>
            <a:ext cx="6879600" cy="785999"/>
          </a:xfrm>
          <a:prstGeom prst="rect">
            <a:avLst/>
          </a:prstGeom>
        </p:spPr>
        <p:txBody>
          <a:bodyPr lIns="91425" tIns="91425" rIns="91425" bIns="91425" anchor="b" anchorCtr="0">
            <a:noAutofit/>
          </a:bodyPr>
          <a:lstStyle/>
          <a:p>
            <a:pPr>
              <a:buNone/>
            </a:pPr>
            <a:r>
              <a:rPr lang="en"/>
              <a:t>Absences: Excused vs. unexcused </a:t>
            </a:r>
          </a:p>
        </p:txBody>
      </p:sp>
      <p:sp>
        <p:nvSpPr>
          <p:cNvPr id="176" name="Shape 176"/>
          <p:cNvSpPr txBox="1">
            <a:spLocks noGrp="1"/>
          </p:cNvSpPr>
          <p:nvPr>
            <p:ph type="body" idx="1"/>
          </p:nvPr>
        </p:nvSpPr>
        <p:spPr>
          <a:xfrm>
            <a:off x="457200" y="1060650"/>
            <a:ext cx="8229600" cy="5379900"/>
          </a:xfrm>
          <a:prstGeom prst="rect">
            <a:avLst/>
          </a:prstGeom>
        </p:spPr>
        <p:txBody>
          <a:bodyPr lIns="91425" tIns="91425" rIns="91425" bIns="91425" anchor="t" anchorCtr="0">
            <a:noAutofit/>
          </a:bodyPr>
          <a:lstStyle/>
          <a:p>
            <a:pPr marL="457200" lvl="0" indent="-419100" rtl="0">
              <a:lnSpc>
                <a:spcPct val="80000"/>
              </a:lnSpc>
              <a:spcBef>
                <a:spcPts val="600"/>
              </a:spcBef>
              <a:buClr>
                <a:schemeClr val="lt1"/>
              </a:buClr>
              <a:buSzPct val="166666"/>
              <a:buFont typeface="Arial"/>
              <a:buChar char="•"/>
            </a:pPr>
            <a:r>
              <a:rPr lang="en" sz="3000"/>
              <a:t>Excused-What are excused absences?</a:t>
            </a:r>
          </a:p>
          <a:p>
            <a:endParaRPr/>
          </a:p>
          <a:p>
            <a:pPr marL="457200" lvl="0" indent="-419100" rtl="0">
              <a:lnSpc>
                <a:spcPct val="80000"/>
              </a:lnSpc>
              <a:spcBef>
                <a:spcPts val="600"/>
              </a:spcBef>
              <a:buClr>
                <a:schemeClr val="lt1"/>
              </a:buClr>
              <a:buSzPct val="166666"/>
              <a:buFont typeface="Arial"/>
              <a:buChar char="•"/>
            </a:pPr>
            <a:r>
              <a:rPr lang="en" sz="3000"/>
              <a:t>If excused, you have FIVE days to make up the work.</a:t>
            </a:r>
          </a:p>
          <a:p>
            <a:endParaRPr/>
          </a:p>
          <a:p>
            <a:pPr marL="457200" lvl="0" indent="-419100" rtl="0">
              <a:lnSpc>
                <a:spcPct val="80000"/>
              </a:lnSpc>
              <a:spcBef>
                <a:spcPts val="600"/>
              </a:spcBef>
              <a:buClr>
                <a:schemeClr val="lt1"/>
              </a:buClr>
              <a:buSzPct val="166666"/>
              <a:buFont typeface="Arial"/>
              <a:buChar char="•"/>
            </a:pPr>
            <a:r>
              <a:rPr lang="en" sz="3000"/>
              <a:t>This takes place AFTER school, not in class.</a:t>
            </a:r>
          </a:p>
          <a:p>
            <a:endParaRPr/>
          </a:p>
          <a:p>
            <a:pPr marL="457200" lvl="0" indent="-419100" rtl="0">
              <a:lnSpc>
                <a:spcPct val="115000"/>
              </a:lnSpc>
              <a:buClr>
                <a:schemeClr val="lt1"/>
              </a:buClr>
              <a:buSzPct val="166666"/>
              <a:buFont typeface="Arial"/>
              <a:buChar char="•"/>
            </a:pPr>
            <a:r>
              <a:rPr lang="en" sz="3000"/>
              <a:t>If you fail to bring an admission slip within THREE days or fail to make up the work in the designated FIVE days, you will receive a zero (0).</a:t>
            </a:r>
          </a:p>
          <a:p>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Unexcused absences: </a:t>
            </a:r>
          </a:p>
        </p:txBody>
      </p:sp>
      <p:sp>
        <p:nvSpPr>
          <p:cNvPr id="182" name="Shape 18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349250" rtl="0">
              <a:spcBef>
                <a:spcPts val="600"/>
              </a:spcBef>
              <a:buClr>
                <a:schemeClr val="lt1"/>
              </a:buClr>
              <a:buSzPct val="87962"/>
              <a:buFont typeface="Arial"/>
              <a:buChar char="•"/>
            </a:pPr>
            <a:r>
              <a:rPr lang="en" sz="3600"/>
              <a:t>What is an unexcused absence?</a:t>
            </a:r>
          </a:p>
          <a:p>
            <a:pPr marL="457200" lvl="0" indent="-349250" rtl="0">
              <a:spcBef>
                <a:spcPts val="600"/>
              </a:spcBef>
              <a:buClr>
                <a:schemeClr val="lt1"/>
              </a:buClr>
              <a:buSzPct val="87962"/>
              <a:buFont typeface="Arial"/>
              <a:buChar char="•"/>
            </a:pPr>
            <a:r>
              <a:rPr lang="en" sz="3600"/>
              <a:t>You do not get to make up the work, and the work you miss counts as a zero (0) in the gradebook.</a:t>
            </a:r>
          </a:p>
          <a:p>
            <a:pPr marL="457200" lvl="0" indent="-349250" rtl="0">
              <a:lnSpc>
                <a:spcPct val="115000"/>
              </a:lnSpc>
              <a:buClr>
                <a:schemeClr val="lt1"/>
              </a:buClr>
              <a:buSzPct val="87962"/>
              <a:buFont typeface="Arial"/>
              <a:buChar char="•"/>
            </a:pPr>
            <a:r>
              <a:rPr lang="en" sz="3600"/>
              <a:t>Don’t skip school! Only miss when it’s absolutely necessary, because your grade:attendance depends on it!</a:t>
            </a:r>
          </a:p>
          <a:p>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You’re not in middle school anymore. . . </a:t>
            </a:r>
          </a:p>
        </p:txBody>
      </p:sp>
      <p:sp>
        <p:nvSpPr>
          <p:cNvPr id="188" name="Shape 18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sz="4400"/>
              <a:t>Who</a:t>
            </a:r>
            <a:r>
              <a:rPr lang="en" sz="4400">
                <a:latin typeface="Georgia"/>
                <a:ea typeface="Georgia"/>
                <a:cs typeface="Georgia"/>
                <a:sym typeface="Georgia"/>
              </a:rPr>
              <a:t>se</a:t>
            </a:r>
            <a:r>
              <a:rPr lang="en" sz="4400"/>
              <a:t> responsibility is it to make arrangements for any make up tests or work? </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Welcome back! </a:t>
            </a:r>
          </a:p>
        </p:txBody>
      </p:sp>
      <p:sp>
        <p:nvSpPr>
          <p:cNvPr id="86" name="Shape 86"/>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00000"/>
              <a:buFont typeface="Wingdings"/>
              <a:buChar char="§"/>
            </a:pPr>
            <a:r>
              <a:rPr lang="en"/>
              <a:t>Have a seat anywhere!</a:t>
            </a:r>
          </a:p>
          <a:p>
            <a:endParaRPr/>
          </a:p>
          <a:p>
            <a:pPr marL="457200" lvl="0" indent="-431800" rtl="0">
              <a:buClr>
                <a:schemeClr val="lt1"/>
              </a:buClr>
              <a:buSzPct val="100000"/>
              <a:buFont typeface="Wingdings"/>
              <a:buChar char="§"/>
            </a:pPr>
            <a:r>
              <a:rPr lang="en"/>
              <a:t>Please place your belongings underneath your desk.</a:t>
            </a:r>
          </a:p>
          <a:p>
            <a:endParaRPr/>
          </a:p>
          <a:p>
            <a:pPr marL="457200" lvl="0" indent="-431800" rtl="0">
              <a:buClr>
                <a:schemeClr val="lt1"/>
              </a:buClr>
              <a:buSzPct val="100000"/>
              <a:buFont typeface="Wingdings"/>
              <a:buChar char="§"/>
            </a:pPr>
            <a:r>
              <a:rPr lang="en"/>
              <a:t>You will need a pen/pencil and a sheet of paper. </a:t>
            </a:r>
          </a:p>
          <a:p>
            <a:endParaRPr/>
          </a:p>
          <a:p>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Note:</a:t>
            </a:r>
          </a:p>
        </p:txBody>
      </p:sp>
      <p:sp>
        <p:nvSpPr>
          <p:cNvPr id="194" name="Shape 194"/>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a:t>If you are absent from class due to a sports-related activity, your assignments will be due the next day you return to class. If you miss a test due to a sports-related activity or to an excused absence and knew about the test prior to your absence, you will be required to make the test up the following day you return to school unless you have made prior arrangements with me. </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The ball is in </a:t>
            </a:r>
            <a:r>
              <a:rPr lang="en" i="1"/>
              <a:t>your</a:t>
            </a:r>
            <a:r>
              <a:rPr lang="en"/>
              <a:t> court!</a:t>
            </a:r>
          </a:p>
        </p:txBody>
      </p:sp>
      <p:sp>
        <p:nvSpPr>
          <p:cNvPr id="200" name="Shape 20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349250" rtl="0">
              <a:spcBef>
                <a:spcPts val="600"/>
              </a:spcBef>
              <a:buClr>
                <a:schemeClr val="lt1"/>
              </a:buClr>
              <a:buSzPct val="87962"/>
              <a:buFont typeface="Arial"/>
              <a:buChar char="•"/>
            </a:pPr>
            <a:r>
              <a:rPr lang="en" sz="3600"/>
              <a:t>Again, all make-up work is YOUR responsibility!</a:t>
            </a:r>
          </a:p>
          <a:p>
            <a:endParaRPr/>
          </a:p>
          <a:p>
            <a:pPr marL="457200" lvl="0" indent="-349250" rtl="0">
              <a:spcBef>
                <a:spcPts val="600"/>
              </a:spcBef>
              <a:buClr>
                <a:schemeClr val="lt1"/>
              </a:buClr>
              <a:buSzPct val="87962"/>
              <a:buFont typeface="Arial"/>
              <a:buChar char="•"/>
            </a:pPr>
            <a:r>
              <a:rPr lang="en" sz="3600"/>
              <a:t>I will not remember between 100+ kids who missed what day, and your grade and success depend on it!</a:t>
            </a:r>
          </a:p>
          <a:p>
            <a:endParaRPr/>
          </a:p>
          <a:p>
            <a:pPr marL="457200" lvl="0" indent="-349250" rtl="0">
              <a:lnSpc>
                <a:spcPct val="115000"/>
              </a:lnSpc>
              <a:buClr>
                <a:schemeClr val="lt1"/>
              </a:buClr>
              <a:buSzPct val="87962"/>
              <a:buFont typeface="Arial"/>
              <a:buChar char="•"/>
            </a:pPr>
            <a:r>
              <a:rPr lang="en" sz="3600"/>
              <a:t>Ownership! </a:t>
            </a:r>
          </a:p>
          <a:p>
            <a:endParaRP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Field trip?</a:t>
            </a:r>
          </a:p>
        </p:txBody>
      </p:sp>
      <p:sp>
        <p:nvSpPr>
          <p:cNvPr id="206" name="Shape 206"/>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19100" rtl="0">
              <a:spcBef>
                <a:spcPts val="600"/>
              </a:spcBef>
              <a:buClr>
                <a:schemeClr val="lt1"/>
              </a:buClr>
              <a:buSzPct val="166666"/>
              <a:buFont typeface="Arial"/>
              <a:buChar char="•"/>
            </a:pPr>
            <a:r>
              <a:rPr lang="en" sz="3000"/>
              <a:t>If you are absent due to a field trip, the assignment(s) </a:t>
            </a:r>
            <a:r>
              <a:rPr lang="en" sz="3000" i="1"/>
              <a:t>will still be due by the assigned deadline</a:t>
            </a:r>
            <a:r>
              <a:rPr lang="en" sz="3000"/>
              <a:t>. There will be no exceptions. However, you may turn in your work the day before your trip.</a:t>
            </a:r>
          </a:p>
          <a:p>
            <a:endParaRPr/>
          </a:p>
          <a:p>
            <a:pPr marL="457200" lvl="0" indent="-419100" rtl="0">
              <a:lnSpc>
                <a:spcPct val="115000"/>
              </a:lnSpc>
              <a:buClr>
                <a:schemeClr val="lt1"/>
              </a:buClr>
              <a:buSzPct val="166666"/>
              <a:buFont typeface="Arial"/>
              <a:buChar char="•"/>
            </a:pPr>
            <a:r>
              <a:rPr lang="en" sz="3000"/>
              <a:t>Plan ahead! This is YOUR responsibility!</a:t>
            </a:r>
          </a:p>
          <a:p>
            <a:endParaRP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Note:</a:t>
            </a:r>
          </a:p>
        </p:txBody>
      </p:sp>
      <p:sp>
        <p:nvSpPr>
          <p:cNvPr id="212" name="Shape 21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sz="3600"/>
              <a:t>If you have a medical problem, you </a:t>
            </a:r>
            <a:r>
              <a:rPr lang="en" sz="3600" i="1"/>
              <a:t>must </a:t>
            </a:r>
            <a:r>
              <a:rPr lang="en" sz="3600"/>
              <a:t>have a documented note stating the issue and how I can best accommodate you.</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Pet Peeves</a:t>
            </a:r>
          </a:p>
        </p:txBody>
      </p:sp>
      <p:sp>
        <p:nvSpPr>
          <p:cNvPr id="218" name="Shape 218"/>
          <p:cNvSpPr txBox="1">
            <a:spLocks noGrp="1"/>
          </p:cNvSpPr>
          <p:nvPr>
            <p:ph type="body" idx="1"/>
          </p:nvPr>
        </p:nvSpPr>
        <p:spPr>
          <a:xfrm>
            <a:off x="457200" y="1293000"/>
            <a:ext cx="8229600" cy="5404799"/>
          </a:xfrm>
          <a:prstGeom prst="rect">
            <a:avLst/>
          </a:prstGeom>
        </p:spPr>
        <p:txBody>
          <a:bodyPr lIns="91425" tIns="91425" rIns="91425" bIns="91425" anchor="t" anchorCtr="0">
            <a:noAutofit/>
          </a:bodyPr>
          <a:lstStyle/>
          <a:p>
            <a:pPr lvl="0" rtl="0">
              <a:buNone/>
            </a:pPr>
            <a:r>
              <a:rPr lang="en" sz="3000"/>
              <a:t>-negativity</a:t>
            </a:r>
          </a:p>
          <a:p>
            <a:endParaRPr/>
          </a:p>
          <a:p>
            <a:pPr lvl="0" rtl="0">
              <a:buNone/>
            </a:pPr>
            <a:r>
              <a:rPr lang="en" sz="3000"/>
              <a:t>-apathy/laziness</a:t>
            </a:r>
          </a:p>
          <a:p>
            <a:endParaRPr/>
          </a:p>
          <a:p>
            <a:pPr lvl="0" rtl="0">
              <a:buNone/>
            </a:pPr>
            <a:r>
              <a:rPr lang="en" sz="3000"/>
              <a:t>-tardiness</a:t>
            </a:r>
          </a:p>
          <a:p>
            <a:endParaRPr/>
          </a:p>
          <a:p>
            <a:pPr lvl="0" rtl="0">
              <a:buNone/>
            </a:pPr>
            <a:r>
              <a:rPr lang="en" sz="3000"/>
              <a:t>-late work </a:t>
            </a:r>
          </a:p>
          <a:p>
            <a:endParaRPr/>
          </a:p>
          <a:p>
            <a:pPr lvl="0" rtl="0">
              <a:buNone/>
            </a:pPr>
            <a:r>
              <a:rPr lang="en" sz="3000"/>
              <a:t>-You forgot it? You bought it. $1 for pen/pencil</a:t>
            </a:r>
          </a:p>
          <a:p>
            <a:endParaRPr/>
          </a:p>
          <a:p>
            <a:endParaRPr/>
          </a:p>
          <a:p>
            <a:endParaRPr/>
          </a:p>
          <a:p>
            <a:endParaRPr/>
          </a:p>
          <a:p>
            <a:endParaRP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Also. . . </a:t>
            </a:r>
          </a:p>
        </p:txBody>
      </p:sp>
      <p:sp>
        <p:nvSpPr>
          <p:cNvPr id="224" name="Shape 224"/>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None/>
            </a:pPr>
            <a:r>
              <a:rPr lang="en"/>
              <a:t>-No food/beverages besides water. . . </a:t>
            </a:r>
          </a:p>
          <a:p>
            <a:endParaRPr/>
          </a:p>
          <a:p>
            <a:pPr lvl="0" rtl="0">
              <a:buNone/>
            </a:pPr>
            <a:r>
              <a:rPr lang="en"/>
              <a:t>-This isn’t the beauty parlor. . . </a:t>
            </a:r>
          </a:p>
          <a:p>
            <a:endParaRPr/>
          </a:p>
          <a:p>
            <a:pPr lvl="0" rtl="0">
              <a:buNone/>
            </a:pPr>
            <a:r>
              <a:rPr lang="en"/>
              <a:t>-Social media is just a projection. . . </a:t>
            </a:r>
          </a:p>
          <a:p>
            <a:endParaRP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Extra help! :)</a:t>
            </a:r>
          </a:p>
        </p:txBody>
      </p:sp>
      <p:sp>
        <p:nvSpPr>
          <p:cNvPr id="230" name="Shape 23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381000" rtl="0">
              <a:lnSpc>
                <a:spcPct val="90000"/>
              </a:lnSpc>
              <a:spcBef>
                <a:spcPts val="600"/>
              </a:spcBef>
              <a:buClr>
                <a:schemeClr val="lt1"/>
              </a:buClr>
              <a:buSzPct val="166666"/>
              <a:buFont typeface="Arial"/>
              <a:buChar char="•"/>
            </a:pPr>
            <a:r>
              <a:rPr lang="en" sz="2400"/>
              <a:t>I am here to help you, and I am happy to do it!</a:t>
            </a:r>
          </a:p>
          <a:p>
            <a:endParaRPr/>
          </a:p>
          <a:p>
            <a:pPr marL="457200" lvl="0" indent="-381000" rtl="0">
              <a:lnSpc>
                <a:spcPct val="90000"/>
              </a:lnSpc>
              <a:spcBef>
                <a:spcPts val="600"/>
              </a:spcBef>
              <a:buClr>
                <a:schemeClr val="lt1"/>
              </a:buClr>
              <a:buSzPct val="166666"/>
              <a:buFont typeface="Arial"/>
              <a:buChar char="•"/>
            </a:pPr>
            <a:r>
              <a:rPr lang="en" sz="2400" b="1" i="1"/>
              <a:t>Note: </a:t>
            </a:r>
            <a:r>
              <a:rPr lang="en" sz="2400" i="1"/>
              <a:t>However, I will only be here in the afternoons or during IF, because I work at two schools.</a:t>
            </a:r>
          </a:p>
          <a:p>
            <a:endParaRPr/>
          </a:p>
          <a:p>
            <a:pPr marL="457200" lvl="0" indent="-381000" rtl="0">
              <a:lnSpc>
                <a:spcPct val="90000"/>
              </a:lnSpc>
              <a:spcBef>
                <a:spcPts val="600"/>
              </a:spcBef>
              <a:buClr>
                <a:schemeClr val="lt1"/>
              </a:buClr>
              <a:buSzPct val="166666"/>
              <a:buFont typeface="Arial"/>
              <a:buChar char="•"/>
            </a:pPr>
            <a:r>
              <a:rPr lang="en" sz="2400"/>
              <a:t>That means if you need to make up an assignment, get extra tutoring, or God-forbid, serve a detention, you MUST make it up </a:t>
            </a:r>
            <a:r>
              <a:rPr lang="en" sz="2400" i="1"/>
              <a:t>after </a:t>
            </a:r>
            <a:r>
              <a:rPr lang="en" sz="2400"/>
              <a:t>school.</a:t>
            </a:r>
          </a:p>
          <a:p>
            <a:endParaRPr/>
          </a:p>
          <a:p>
            <a:pPr marL="457200" lvl="0" indent="-381000" rtl="0">
              <a:lnSpc>
                <a:spcPct val="90000"/>
              </a:lnSpc>
              <a:spcBef>
                <a:spcPts val="600"/>
              </a:spcBef>
              <a:buClr>
                <a:schemeClr val="lt1"/>
              </a:buClr>
              <a:buSzPct val="166666"/>
              <a:buFont typeface="Arial"/>
              <a:buChar char="•"/>
            </a:pPr>
            <a:r>
              <a:rPr lang="en" sz="2400"/>
              <a:t>Teachers have lives too, so your best bet is to make plans with me </a:t>
            </a:r>
            <a:r>
              <a:rPr lang="en" sz="2400" i="1"/>
              <a:t>before </a:t>
            </a:r>
            <a:r>
              <a:rPr lang="en" sz="2400"/>
              <a:t>coming in to see me!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A day in the life of World Lit.</a:t>
            </a:r>
          </a:p>
        </p:txBody>
      </p:sp>
      <p:sp>
        <p:nvSpPr>
          <p:cNvPr id="236" name="Shape 236"/>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349250" rtl="0">
              <a:spcBef>
                <a:spcPts val="600"/>
              </a:spcBef>
              <a:buClr>
                <a:schemeClr val="lt1"/>
              </a:buClr>
              <a:buSzPct val="87962"/>
              <a:buFont typeface="Arial"/>
              <a:buChar char="•"/>
            </a:pPr>
            <a:r>
              <a:rPr lang="en" sz="3600"/>
              <a:t>Warm up/Bell Ringer: Vocab, DOL, SAT/EOCT question</a:t>
            </a:r>
          </a:p>
          <a:p>
            <a:endParaRPr/>
          </a:p>
          <a:p>
            <a:pPr marL="457200" lvl="0" indent="-349250" rtl="0">
              <a:spcBef>
                <a:spcPts val="600"/>
              </a:spcBef>
              <a:buClr>
                <a:schemeClr val="lt1"/>
              </a:buClr>
              <a:buSzPct val="87962"/>
              <a:buFont typeface="Arial"/>
              <a:buChar char="•"/>
            </a:pPr>
            <a:r>
              <a:rPr lang="en" sz="3600"/>
              <a:t>Literature (fiction and nonfiction) /Writing lesson</a:t>
            </a:r>
          </a:p>
          <a:p>
            <a:endParaRPr/>
          </a:p>
          <a:p>
            <a:pPr marL="457200" lvl="0" indent="-349250" rtl="0">
              <a:lnSpc>
                <a:spcPct val="115000"/>
              </a:lnSpc>
              <a:buClr>
                <a:schemeClr val="lt1"/>
              </a:buClr>
              <a:buSzPct val="87962"/>
              <a:buFont typeface="Arial"/>
              <a:buChar char="•"/>
            </a:pPr>
            <a:r>
              <a:rPr lang="en" sz="3600"/>
              <a:t>Ticket out the door/Homework</a:t>
            </a:r>
          </a:p>
          <a:p>
            <a:endParaRP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My Website:</a:t>
            </a:r>
          </a:p>
        </p:txBody>
      </p:sp>
      <p:sp>
        <p:nvSpPr>
          <p:cNvPr id="242" name="Shape 24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349250" rtl="0">
              <a:spcBef>
                <a:spcPts val="600"/>
              </a:spcBef>
              <a:buClr>
                <a:schemeClr val="lt1"/>
              </a:buClr>
              <a:buSzPct val="87962"/>
              <a:buFont typeface="Arial"/>
              <a:buChar char="•"/>
            </a:pPr>
            <a:r>
              <a:rPr lang="en" sz="3600"/>
              <a:t>My goal is to update it regularly. </a:t>
            </a:r>
          </a:p>
          <a:p>
            <a:endParaRPr/>
          </a:p>
          <a:p>
            <a:pPr>
              <a:buNone/>
            </a:pPr>
            <a:r>
              <a:rPr lang="en" sz="3600" u="sng">
                <a:hlinkClick r:id="rId3"/>
              </a:rPr>
              <a:t>http://serverenglish.weebly.com/</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Homework:</a:t>
            </a:r>
          </a:p>
        </p:txBody>
      </p:sp>
      <p:sp>
        <p:nvSpPr>
          <p:cNvPr id="248" name="Shape 24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533400" rtl="0">
              <a:spcBef>
                <a:spcPts val="600"/>
              </a:spcBef>
              <a:buClr>
                <a:schemeClr val="lt1"/>
              </a:buClr>
              <a:buSzPct val="166666"/>
              <a:buFont typeface="Arial"/>
              <a:buChar char="•"/>
            </a:pPr>
            <a:r>
              <a:rPr lang="en" sz="4800" dirty="0">
                <a:latin typeface="Georgia"/>
                <a:ea typeface="Georgia"/>
                <a:cs typeface="Georgia"/>
                <a:sym typeface="Georgia"/>
              </a:rPr>
              <a:t>Syllabus </a:t>
            </a:r>
            <a:r>
              <a:rPr lang="en" sz="4800" dirty="0" smtClean="0">
                <a:latin typeface="Georgia"/>
                <a:ea typeface="Georgia"/>
                <a:cs typeface="Georgia"/>
                <a:sym typeface="Georgia"/>
              </a:rPr>
              <a:t>due next Wednesday (1/15)</a:t>
            </a:r>
            <a:endParaRPr lang="en" sz="4800" dirty="0">
              <a:latin typeface="Georgia"/>
              <a:ea typeface="Georgia"/>
              <a:cs typeface="Georgia"/>
              <a:sym typeface="Georgia"/>
            </a:endParaRPr>
          </a:p>
          <a:p>
            <a:endParaRPr dirty="0"/>
          </a:p>
          <a:p>
            <a:pPr marL="457200" lvl="0" indent="-533400" rtl="0">
              <a:spcBef>
                <a:spcPts val="600"/>
              </a:spcBef>
              <a:buClr>
                <a:schemeClr val="lt1"/>
              </a:buClr>
              <a:buSzPct val="166666"/>
              <a:buFont typeface="Arial"/>
              <a:buChar char="•"/>
            </a:pPr>
            <a:r>
              <a:rPr lang="en" sz="4800" dirty="0">
                <a:latin typeface="Georgia"/>
                <a:ea typeface="Georgia"/>
                <a:cs typeface="Georgia"/>
                <a:sym typeface="Georgia"/>
              </a:rPr>
              <a:t>½ credit </a:t>
            </a:r>
            <a:r>
              <a:rPr lang="en" sz="4800" dirty="0" smtClean="0">
                <a:latin typeface="Georgia"/>
                <a:ea typeface="Georgia"/>
                <a:cs typeface="Georgia"/>
                <a:sym typeface="Georgia"/>
              </a:rPr>
              <a:t>Thursday only</a:t>
            </a:r>
            <a:endParaRPr lang="en" sz="4800" dirty="0">
              <a:latin typeface="Georgia"/>
              <a:ea typeface="Georgia"/>
              <a:cs typeface="Georgia"/>
              <a:sym typeface="Georgia"/>
            </a:endParaRPr>
          </a:p>
          <a:p>
            <a:endParaRPr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sz="3200"/>
              <a:t>Today’s agenda: </a:t>
            </a:r>
          </a:p>
        </p:txBody>
      </p:sp>
      <p:sp>
        <p:nvSpPr>
          <p:cNvPr id="92" name="Shape 9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Clr>
                <a:srgbClr val="000000"/>
              </a:buClr>
              <a:buSzPct val="34375"/>
              <a:buFont typeface="Arial"/>
              <a:buNone/>
            </a:pPr>
            <a:r>
              <a:rPr lang="en" dirty="0"/>
              <a:t>
•Syllabus</a:t>
            </a:r>
          </a:p>
          <a:p>
            <a:endParaRPr dirty="0"/>
          </a:p>
          <a:p>
            <a:pPr lvl="0" rtl="0">
              <a:buClr>
                <a:srgbClr val="000000"/>
              </a:buClr>
              <a:buSzPct val="34375"/>
              <a:buFont typeface="Arial"/>
              <a:buNone/>
            </a:pPr>
            <a:r>
              <a:rPr lang="en" dirty="0"/>
              <a:t>•Website</a:t>
            </a:r>
          </a:p>
          <a:p>
            <a:endParaRPr dirty="0"/>
          </a:p>
          <a:p>
            <a:pPr lvl="0" rtl="0">
              <a:buNone/>
            </a:pPr>
            <a:r>
              <a:rPr lang="en" u="sng" dirty="0">
                <a:solidFill>
                  <a:schemeClr val="hlink"/>
                </a:solidFill>
                <a:hlinkClick r:id="rId3"/>
              </a:rPr>
              <a:t>http://serverenglish.weebly.com</a:t>
            </a:r>
          </a:p>
          <a:p>
            <a:endParaRPr dirty="0"/>
          </a:p>
          <a:p>
            <a:pPr>
              <a:buNone/>
            </a:pPr>
            <a:r>
              <a:rPr lang="en" dirty="0"/>
              <a:t>Write a letter to me. . .</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Write a letter to me. . . </a:t>
            </a:r>
          </a:p>
        </p:txBody>
      </p:sp>
      <p:sp>
        <p:nvSpPr>
          <p:cNvPr id="254" name="Shape 254"/>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66666"/>
              <a:buFont typeface="Arial"/>
              <a:buChar char="•"/>
            </a:pPr>
            <a:r>
              <a:rPr lang="en"/>
              <a:t>no linking verbs (verbs without action)</a:t>
            </a:r>
          </a:p>
          <a:p>
            <a:pPr marL="457200" lvl="0" indent="-431800" rtl="0">
              <a:buClr>
                <a:schemeClr val="lt1"/>
              </a:buClr>
              <a:buSzPct val="166666"/>
              <a:buFont typeface="Arial"/>
              <a:buChar char="•"/>
            </a:pPr>
            <a:r>
              <a:rPr lang="en"/>
              <a:t>Use three semicolons correctly.</a:t>
            </a:r>
          </a:p>
          <a:p>
            <a:pPr marL="457200" lvl="0" indent="-431800" rtl="0">
              <a:buClr>
                <a:schemeClr val="lt1"/>
              </a:buClr>
              <a:buSzPct val="166666"/>
              <a:buFont typeface="Arial"/>
              <a:buChar char="•"/>
            </a:pPr>
            <a:r>
              <a:rPr lang="en"/>
              <a:t>No FANBOYS</a:t>
            </a:r>
          </a:p>
          <a:p>
            <a:pPr marL="457200" lvl="0" indent="-431800" rtl="0">
              <a:buClr>
                <a:schemeClr val="lt1"/>
              </a:buClr>
              <a:buSzPct val="166666"/>
              <a:buFont typeface="Arial"/>
              <a:buChar char="•"/>
            </a:pPr>
            <a:r>
              <a:rPr lang="en"/>
              <a:t>Answer three questions:</a:t>
            </a:r>
          </a:p>
          <a:p>
            <a:endParaRP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My “presents” to you. </a:t>
            </a:r>
          </a:p>
        </p:txBody>
      </p:sp>
      <p:sp>
        <p:nvSpPr>
          <p:cNvPr id="260" name="Shape 26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None/>
            </a:pPr>
            <a:r>
              <a:rPr lang="en"/>
              <a:t>-Two extra credit passes</a:t>
            </a:r>
          </a:p>
          <a:p>
            <a:endParaRPr/>
          </a:p>
          <a:p>
            <a:endParaRPr/>
          </a:p>
          <a:p>
            <a:pPr>
              <a:buNone/>
            </a:pPr>
            <a:r>
              <a:rPr lang="en"/>
              <a:t>-lowest quiz grade dropped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699195"/>
            <a:ext cx="6879600" cy="718500"/>
          </a:xfrm>
          <a:prstGeom prst="rect">
            <a:avLst/>
          </a:prstGeom>
          <a:ln w="9525" cap="flat">
            <a:solidFill>
              <a:srgbClr val="FFFFFF"/>
            </a:solidFill>
            <a:prstDash val="solid"/>
            <a:round/>
            <a:headEnd type="none" w="med" len="med"/>
            <a:tailEnd type="none" w="med" len="med"/>
          </a:ln>
        </p:spPr>
        <p:txBody>
          <a:bodyPr lIns="91425" tIns="91425" rIns="91425" bIns="91425" anchor="b" anchorCtr="0">
            <a:noAutofit/>
          </a:bodyPr>
          <a:lstStyle/>
          <a:p>
            <a:pPr lvl="0" rtl="0">
              <a:buClr>
                <a:srgbClr val="51535D"/>
              </a:buClr>
              <a:buSzPct val="25000"/>
              <a:buFont typeface="Georgia"/>
              <a:buNone/>
            </a:pPr>
            <a:r>
              <a:rPr lang="en" sz="2400">
                <a:solidFill>
                  <a:srgbClr val="F3F3F3"/>
                </a:solidFill>
                <a:latin typeface="Georgia"/>
                <a:ea typeface="Georgia"/>
                <a:cs typeface="Georgia"/>
                <a:sym typeface="Georgia"/>
              </a:rPr>
              <a:t>Goals Letter: </a:t>
            </a:r>
            <a:r>
              <a:rPr lang="en" sz="3000" i="1">
                <a:solidFill>
                  <a:srgbClr val="F3F3F3"/>
                </a:solidFill>
                <a:latin typeface="Georgia"/>
                <a:ea typeface="Georgia"/>
                <a:cs typeface="Georgia"/>
                <a:sym typeface="Georgia"/>
              </a:rPr>
              <a:t>Dear Ms. Server. . .</a:t>
            </a:r>
            <a:r>
              <a:rPr lang="en" sz="4800">
                <a:solidFill>
                  <a:srgbClr val="F3F3F3"/>
                </a:solidFill>
                <a:latin typeface="Georgia"/>
                <a:ea typeface="Georgia"/>
                <a:cs typeface="Georgia"/>
                <a:sym typeface="Georgia"/>
              </a:rPr>
              <a:t> </a:t>
            </a:r>
          </a:p>
          <a:p>
            <a:endParaRPr/>
          </a:p>
        </p:txBody>
      </p:sp>
      <p:sp>
        <p:nvSpPr>
          <p:cNvPr id="266" name="Shape 266"/>
          <p:cNvSpPr txBox="1">
            <a:spLocks noGrp="1"/>
          </p:cNvSpPr>
          <p:nvPr>
            <p:ph type="body" idx="1"/>
          </p:nvPr>
        </p:nvSpPr>
        <p:spPr>
          <a:xfrm>
            <a:off x="457200" y="892575"/>
            <a:ext cx="8229600" cy="5547900"/>
          </a:xfrm>
          <a:prstGeom prst="rect">
            <a:avLst/>
          </a:prstGeom>
        </p:spPr>
        <p:txBody>
          <a:bodyPr lIns="91425" tIns="91425" rIns="91425" bIns="91425" anchor="t" anchorCtr="0">
            <a:noAutofit/>
          </a:bodyPr>
          <a:lstStyle/>
          <a:p>
            <a:pPr lvl="0" rtl="0">
              <a:spcBef>
                <a:spcPts val="600"/>
              </a:spcBef>
              <a:buClr>
                <a:schemeClr val="dk1"/>
              </a:buClr>
              <a:buSzPct val="45833"/>
              <a:buFont typeface="Arial"/>
              <a:buNone/>
            </a:pPr>
            <a:r>
              <a:rPr lang="en" sz="2400" dirty="0">
                <a:solidFill>
                  <a:srgbClr val="FFFFFF"/>
                </a:solidFill>
                <a:latin typeface="Georgia"/>
                <a:ea typeface="Georgia"/>
                <a:cs typeface="Georgia"/>
                <a:sym typeface="Georgia"/>
              </a:rPr>
              <a:t>Write a one page letter to me addressing the following questions:</a:t>
            </a:r>
          </a:p>
          <a:p>
            <a:endParaRPr dirty="0"/>
          </a:p>
          <a:p>
            <a:pPr lvl="0" rtl="0">
              <a:spcBef>
                <a:spcPts val="600"/>
              </a:spcBef>
              <a:buClr>
                <a:schemeClr val="dk1"/>
              </a:buClr>
              <a:buSzPct val="45833"/>
              <a:buFont typeface="Arial"/>
              <a:buNone/>
            </a:pPr>
            <a:r>
              <a:rPr lang="en" sz="2400" dirty="0">
                <a:solidFill>
                  <a:srgbClr val="FFFFFF"/>
                </a:solidFill>
                <a:latin typeface="Georgia"/>
                <a:ea typeface="Georgia"/>
                <a:cs typeface="Georgia"/>
                <a:sym typeface="Georgia"/>
              </a:rPr>
              <a:t>1. What are your goals for this semester?</a:t>
            </a:r>
          </a:p>
          <a:p>
            <a:endParaRPr dirty="0"/>
          </a:p>
          <a:p>
            <a:pPr lvl="0" rtl="0">
              <a:spcBef>
                <a:spcPts val="600"/>
              </a:spcBef>
              <a:buClr>
                <a:schemeClr val="dk1"/>
              </a:buClr>
              <a:buSzPct val="45833"/>
              <a:buFont typeface="Arial"/>
              <a:buNone/>
            </a:pPr>
            <a:r>
              <a:rPr lang="en" sz="2400" dirty="0">
                <a:solidFill>
                  <a:srgbClr val="FFFFFF"/>
                </a:solidFill>
                <a:latin typeface="Georgia"/>
                <a:ea typeface="Georgia"/>
                <a:cs typeface="Georgia"/>
                <a:sym typeface="Georgia"/>
              </a:rPr>
              <a:t>2. What is something you did well last semester (academically-speaking/in English primarily)?</a:t>
            </a:r>
          </a:p>
          <a:p>
            <a:endParaRPr dirty="0"/>
          </a:p>
          <a:p>
            <a:pPr lvl="0" rtl="0">
              <a:spcBef>
                <a:spcPts val="600"/>
              </a:spcBef>
              <a:buNone/>
            </a:pPr>
            <a:r>
              <a:rPr lang="en" sz="2400" dirty="0">
                <a:solidFill>
                  <a:srgbClr val="FFFFFF"/>
                </a:solidFill>
                <a:latin typeface="Georgia"/>
                <a:ea typeface="Georgia"/>
                <a:cs typeface="Georgia"/>
                <a:sym typeface="Georgia"/>
              </a:rPr>
              <a:t>3. In regards to your academics, what is something you need to improve upon, and how do you plan to achieve it</a:t>
            </a:r>
            <a:r>
              <a:rPr lang="en" sz="2400" dirty="0" smtClean="0">
                <a:solidFill>
                  <a:srgbClr val="FFFFFF"/>
                </a:solidFill>
                <a:latin typeface="Georgia"/>
                <a:ea typeface="Georgia"/>
                <a:cs typeface="Georgia"/>
                <a:sym typeface="Georgia"/>
              </a:rPr>
              <a:t>?</a:t>
            </a:r>
            <a:endParaRPr dirty="0"/>
          </a:p>
          <a:p>
            <a:pPr lvl="0">
              <a:spcBef>
                <a:spcPts val="600"/>
              </a:spcBef>
              <a:buClr>
                <a:schemeClr val="dk1"/>
              </a:buClr>
              <a:buSzPct val="45833"/>
              <a:buFont typeface="Arial"/>
              <a:buNone/>
            </a:pPr>
            <a:r>
              <a:rPr lang="en" sz="2400" dirty="0">
                <a:solidFill>
                  <a:srgbClr val="FFFFFF"/>
                </a:solidFill>
                <a:latin typeface="Georgia"/>
                <a:ea typeface="Georgia"/>
                <a:cs typeface="Georgia"/>
                <a:sym typeface="Georgia"/>
              </a:rPr>
              <a:t>INCLUDE: three semicolons, action verbs, descriptive words (not bland words like “good” or “bad”), correct use of commas, correct spelling etc</a:t>
            </a:r>
            <a:r>
              <a:rPr lang="en" sz="2400" dirty="0">
                <a:solidFill>
                  <a:schemeClr val="dk1"/>
                </a:solidFill>
                <a:latin typeface="Georgia"/>
                <a:ea typeface="Georgia"/>
                <a:cs typeface="Georgia"/>
                <a:sym typeface="Georgia"/>
              </a:rPr>
              <a:t>.</a:t>
            </a:r>
            <a:r>
              <a:rPr lang="en" sz="1800" dirty="0">
                <a:solidFill>
                  <a:schemeClr val="dk1"/>
                </a:solidFill>
                <a:latin typeface="Georgia"/>
                <a:ea typeface="Georgia"/>
                <a:cs typeface="Georgia"/>
                <a:sym typeface="Georgia"/>
              </a:rPr>
              <a:t>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sz="3200"/>
              <a:t>R-E-S-P-E-C-T!</a:t>
            </a:r>
          </a:p>
        </p:txBody>
      </p:sp>
      <p:sp>
        <p:nvSpPr>
          <p:cNvPr id="98" name="Shape 9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Clr>
                <a:srgbClr val="000000"/>
              </a:buClr>
              <a:buSzPct val="34375"/>
              <a:buFont typeface="Arial"/>
              <a:buNone/>
            </a:pPr>
            <a:r>
              <a:rPr lang="en"/>
              <a:t>
•Respect others.</a:t>
            </a:r>
          </a:p>
          <a:p>
            <a:endParaRPr/>
          </a:p>
          <a:p>
            <a:pPr lvl="0" rtl="0">
              <a:buClr>
                <a:srgbClr val="000000"/>
              </a:buClr>
              <a:buSzPct val="34375"/>
              <a:buFont typeface="Arial"/>
              <a:buNone/>
            </a:pPr>
            <a:r>
              <a:rPr lang="en"/>
              <a:t>•Respect yourself.</a:t>
            </a:r>
          </a:p>
          <a:p>
            <a:endParaRPr/>
          </a:p>
          <a:p>
            <a:pPr lvl="0" rtl="0">
              <a:buNone/>
            </a:pPr>
            <a:r>
              <a:rPr lang="en"/>
              <a:t>•Respect the property.</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sz="2400"/>
              <a:t>“Secondary” Rules. . . </a:t>
            </a:r>
          </a:p>
        </p:txBody>
      </p:sp>
      <p:sp>
        <p:nvSpPr>
          <p:cNvPr id="104" name="Shape 104"/>
          <p:cNvSpPr txBox="1">
            <a:spLocks noGrp="1"/>
          </p:cNvSpPr>
          <p:nvPr>
            <p:ph type="body" idx="1"/>
          </p:nvPr>
        </p:nvSpPr>
        <p:spPr>
          <a:xfrm>
            <a:off x="457200" y="1417650"/>
            <a:ext cx="8229600" cy="5022899"/>
          </a:xfrm>
          <a:prstGeom prst="rect">
            <a:avLst/>
          </a:prstGeom>
        </p:spPr>
        <p:txBody>
          <a:bodyPr lIns="91425" tIns="91425" rIns="91425" bIns="91425" anchor="t" anchorCtr="0">
            <a:noAutofit/>
          </a:bodyPr>
          <a:lstStyle/>
          <a:p>
            <a:pPr lvl="0" rtl="0">
              <a:buClr>
                <a:srgbClr val="000000"/>
              </a:buClr>
              <a:buSzPct val="61111"/>
              <a:buFont typeface="Arial"/>
              <a:buNone/>
            </a:pPr>
            <a:r>
              <a:rPr lang="en" sz="1800"/>
              <a:t>
</a:t>
            </a:r>
            <a:r>
              <a:rPr lang="en" sz="2400"/>
              <a:t>Be PROMPT: (arriving before the bell quiet and SEATED or you are tardy)</a:t>
            </a:r>
          </a:p>
          <a:p>
            <a:pPr lvl="0" rtl="0">
              <a:buClr>
                <a:srgbClr val="000000"/>
              </a:buClr>
              <a:buSzPct val="45833"/>
              <a:buFont typeface="Arial"/>
              <a:buNone/>
            </a:pPr>
            <a:r>
              <a:rPr lang="en" sz="2400" b="1" i="1"/>
              <a:t>*Note, you may not exempt an exam based on attendance if you are tardy even once! </a:t>
            </a:r>
          </a:p>
          <a:p>
            <a:endParaRPr/>
          </a:p>
          <a:p>
            <a:pPr lvl="0" rtl="0">
              <a:buClr>
                <a:srgbClr val="000000"/>
              </a:buClr>
              <a:buSzPct val="45833"/>
              <a:buFont typeface="Arial"/>
              <a:buNone/>
            </a:pPr>
            <a:r>
              <a:rPr lang="en" sz="2400"/>
              <a:t>Be PREPARED: (completed homework, materials, and books)</a:t>
            </a:r>
          </a:p>
          <a:p>
            <a:endParaRPr/>
          </a:p>
          <a:p>
            <a:pPr lvl="0" rtl="0">
              <a:buClr>
                <a:srgbClr val="000000"/>
              </a:buClr>
              <a:buSzPct val="45833"/>
              <a:buFont typeface="Arial"/>
              <a:buNone/>
            </a:pPr>
            <a:r>
              <a:rPr lang="en" sz="2400"/>
              <a:t>Be POLITE: (Raising hands, not interrupting one another, avoid negative/hurtful comments)</a:t>
            </a:r>
          </a:p>
          <a:p>
            <a:endParaRPr/>
          </a:p>
          <a:p>
            <a:pPr lvl="0" rtl="0">
              <a:buClr>
                <a:srgbClr val="000000"/>
              </a:buClr>
              <a:buSzPct val="45833"/>
              <a:buFont typeface="Arial"/>
              <a:buNone/>
            </a:pPr>
            <a:r>
              <a:rPr lang="en" sz="2400"/>
              <a:t>Be PRODUCTIVE: (Participating, staying on task, working hard)</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World Literature</a:t>
            </a:r>
          </a:p>
        </p:txBody>
      </p:sp>
      <p:sp>
        <p:nvSpPr>
          <p:cNvPr id="110" name="Shape 11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lnSpc>
                <a:spcPct val="90000"/>
              </a:lnSpc>
              <a:spcBef>
                <a:spcPts val="600"/>
              </a:spcBef>
              <a:buClr>
                <a:srgbClr val="000000"/>
              </a:buClr>
              <a:buSzPct val="45833"/>
              <a:buFont typeface="Arial"/>
              <a:buNone/>
            </a:pPr>
            <a:r>
              <a:rPr lang="en" sz="2400">
                <a:latin typeface="Georgia"/>
                <a:ea typeface="Georgia"/>
                <a:cs typeface="Georgia"/>
                <a:sym typeface="Georgia"/>
              </a:rPr>
              <a:t>reading +</a:t>
            </a:r>
          </a:p>
          <a:p>
            <a:pPr lvl="0" rtl="0">
              <a:lnSpc>
                <a:spcPct val="90000"/>
              </a:lnSpc>
              <a:spcBef>
                <a:spcPts val="600"/>
              </a:spcBef>
              <a:buClr>
                <a:srgbClr val="000000"/>
              </a:buClr>
              <a:buSzPct val="45833"/>
              <a:buFont typeface="Arial"/>
              <a:buNone/>
            </a:pPr>
            <a:r>
              <a:rPr lang="en" sz="2400">
                <a:latin typeface="Georgia"/>
                <a:ea typeface="Georgia"/>
                <a:cs typeface="Georgia"/>
                <a:sym typeface="Georgia"/>
              </a:rPr>
              <a:t>writing +</a:t>
            </a:r>
          </a:p>
          <a:p>
            <a:pPr lvl="0" rtl="0">
              <a:lnSpc>
                <a:spcPct val="90000"/>
              </a:lnSpc>
              <a:spcBef>
                <a:spcPts val="600"/>
              </a:spcBef>
              <a:buClr>
                <a:srgbClr val="000000"/>
              </a:buClr>
              <a:buSzPct val="45833"/>
              <a:buFont typeface="Arial"/>
              <a:buNone/>
            </a:pPr>
            <a:r>
              <a:rPr lang="en" sz="2400">
                <a:latin typeface="Georgia"/>
                <a:ea typeface="Georgia"/>
                <a:cs typeface="Georgia"/>
                <a:sym typeface="Georgia"/>
              </a:rPr>
              <a:t>listening +</a:t>
            </a:r>
          </a:p>
          <a:p>
            <a:pPr lvl="0" rtl="0">
              <a:lnSpc>
                <a:spcPct val="90000"/>
              </a:lnSpc>
              <a:spcBef>
                <a:spcPts val="600"/>
              </a:spcBef>
              <a:buClr>
                <a:srgbClr val="000000"/>
              </a:buClr>
              <a:buSzPct val="45833"/>
              <a:buFont typeface="Arial"/>
              <a:buNone/>
            </a:pPr>
            <a:r>
              <a:rPr lang="en" sz="2400">
                <a:latin typeface="Georgia"/>
                <a:ea typeface="Georgia"/>
                <a:cs typeface="Georgia"/>
                <a:sym typeface="Georgia"/>
              </a:rPr>
              <a:t>speaking +</a:t>
            </a:r>
          </a:p>
          <a:p>
            <a:pPr lvl="0" rtl="0">
              <a:lnSpc>
                <a:spcPct val="90000"/>
              </a:lnSpc>
              <a:spcBef>
                <a:spcPts val="600"/>
              </a:spcBef>
              <a:buClr>
                <a:srgbClr val="000000"/>
              </a:buClr>
              <a:buSzPct val="45833"/>
              <a:buFont typeface="Arial"/>
              <a:buNone/>
            </a:pPr>
            <a:r>
              <a:rPr lang="en" sz="2400">
                <a:latin typeface="Georgia"/>
                <a:ea typeface="Georgia"/>
                <a:cs typeface="Georgia"/>
                <a:sym typeface="Georgia"/>
              </a:rPr>
              <a:t>viewing +</a:t>
            </a:r>
          </a:p>
          <a:p>
            <a:pPr lvl="0" rtl="0">
              <a:lnSpc>
                <a:spcPct val="90000"/>
              </a:lnSpc>
              <a:spcBef>
                <a:spcPts val="600"/>
              </a:spcBef>
              <a:buNone/>
            </a:pPr>
            <a:r>
              <a:rPr lang="en" sz="2400"/>
              <a:t>_____________</a:t>
            </a:r>
          </a:p>
          <a:p>
            <a:pPr lvl="0" rtl="0">
              <a:lnSpc>
                <a:spcPct val="90000"/>
              </a:lnSpc>
              <a:spcBef>
                <a:spcPts val="600"/>
              </a:spcBef>
              <a:buClr>
                <a:srgbClr val="000000"/>
              </a:buClr>
              <a:buSzPct val="45833"/>
              <a:buFont typeface="Arial"/>
              <a:buNone/>
            </a:pPr>
            <a:r>
              <a:rPr lang="en" sz="2400"/>
              <a:t>-stronger student</a:t>
            </a:r>
          </a:p>
          <a:p>
            <a:pPr lvl="0" rtl="0">
              <a:lnSpc>
                <a:spcPct val="90000"/>
              </a:lnSpc>
              <a:spcBef>
                <a:spcPts val="600"/>
              </a:spcBef>
              <a:buClr>
                <a:srgbClr val="000000"/>
              </a:buClr>
              <a:buSzPct val="45833"/>
              <a:buFont typeface="Arial"/>
              <a:buNone/>
            </a:pPr>
            <a:r>
              <a:rPr lang="en" sz="2400"/>
              <a:t>-critical thinking</a:t>
            </a:r>
          </a:p>
          <a:p>
            <a:pPr lvl="0" rtl="0">
              <a:lnSpc>
                <a:spcPct val="90000"/>
              </a:lnSpc>
              <a:spcBef>
                <a:spcPts val="600"/>
              </a:spcBef>
              <a:buNone/>
            </a:pPr>
            <a:r>
              <a:rPr lang="en" sz="2400"/>
              <a:t>-better student = better citizen</a:t>
            </a:r>
          </a:p>
          <a:p>
            <a:pPr>
              <a:buNone/>
            </a:pPr>
            <a:r>
              <a:rPr lang="en" sz="2400"/>
              <a:t>-dreamer = world changer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Objectives:</a:t>
            </a:r>
          </a:p>
        </p:txBody>
      </p:sp>
      <p:sp>
        <p:nvSpPr>
          <p:cNvPr id="116" name="Shape 116"/>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spcBef>
                <a:spcPts val="600"/>
              </a:spcBef>
              <a:buClr>
                <a:srgbClr val="000000"/>
              </a:buClr>
              <a:buSzPct val="25000"/>
              <a:buFont typeface="Arial"/>
              <a:buNone/>
            </a:pPr>
            <a:r>
              <a:rPr lang="en" sz="4800">
                <a:latin typeface="Georgia"/>
                <a:ea typeface="Georgia"/>
                <a:cs typeface="Georgia"/>
                <a:sym typeface="Georgia"/>
              </a:rPr>
              <a:t>The student will:</a:t>
            </a:r>
          </a:p>
          <a:p>
            <a:pPr>
              <a:buNone/>
            </a:pPr>
            <a:r>
              <a:rPr lang="en" sz="4800">
                <a:latin typeface="Georgia"/>
                <a:ea typeface="Georgia"/>
                <a:cs typeface="Georgia"/>
                <a:sym typeface="Georgia"/>
              </a:rPr>
              <a:t>read various texts, such as fiction, non-fiction, poetry, and drama, for various purposes.</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Objectives:</a:t>
            </a:r>
          </a:p>
        </p:txBody>
      </p:sp>
      <p:sp>
        <p:nvSpPr>
          <p:cNvPr id="122" name="Shape 12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19100" rtl="0">
              <a:lnSpc>
                <a:spcPct val="115000"/>
              </a:lnSpc>
              <a:buClr>
                <a:schemeClr val="lt1"/>
              </a:buClr>
              <a:buSzPct val="138888"/>
              <a:buFont typeface="Arial"/>
              <a:buChar char="•"/>
            </a:pPr>
            <a:r>
              <a:rPr lang="en" sz="3600">
                <a:latin typeface="Georgia"/>
                <a:ea typeface="Georgia"/>
                <a:cs typeface="Georgia"/>
                <a:sym typeface="Georgia"/>
              </a:rPr>
              <a:t>employ a variety of writing genres</a:t>
            </a:r>
          </a:p>
          <a:p>
            <a:endParaRPr/>
          </a:p>
          <a:p>
            <a:pPr marL="457200" lvl="0" indent="-419100" rtl="0">
              <a:lnSpc>
                <a:spcPct val="115000"/>
              </a:lnSpc>
              <a:buClr>
                <a:schemeClr val="lt1"/>
              </a:buClr>
              <a:buSzPct val="138888"/>
              <a:buFont typeface="Arial"/>
              <a:buChar char="•"/>
            </a:pPr>
            <a:r>
              <a:rPr lang="en" sz="3600">
                <a:latin typeface="Georgia"/>
                <a:ea typeface="Georgia"/>
                <a:cs typeface="Georgia"/>
                <a:sym typeface="Georgia"/>
              </a:rPr>
              <a:t>understand and acquire new vocabulary</a:t>
            </a:r>
          </a:p>
          <a:p>
            <a:endParaRPr/>
          </a:p>
          <a:p>
            <a:pPr marL="457200" lvl="0" indent="-419100" rtl="0">
              <a:lnSpc>
                <a:spcPct val="115000"/>
              </a:lnSpc>
              <a:buClr>
                <a:schemeClr val="lt1"/>
              </a:buClr>
              <a:buSzPct val="138888"/>
              <a:buFont typeface="Arial"/>
              <a:buChar char="•"/>
            </a:pPr>
            <a:r>
              <a:rPr lang="en" sz="3600">
                <a:latin typeface="Georgia"/>
                <a:ea typeface="Georgia"/>
                <a:cs typeface="Georgia"/>
                <a:sym typeface="Georgia"/>
              </a:rPr>
              <a:t>understand literary works by relating them to their contemporary context or historical background</a:t>
            </a:r>
          </a:p>
          <a:p>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Objectives:</a:t>
            </a:r>
          </a:p>
        </p:txBody>
      </p:sp>
      <p:sp>
        <p:nvSpPr>
          <p:cNvPr id="128" name="Shape 12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19100" rtl="0">
              <a:lnSpc>
                <a:spcPct val="115000"/>
              </a:lnSpc>
              <a:buClr>
                <a:schemeClr val="lt1"/>
              </a:buClr>
              <a:buSzPct val="104166"/>
              <a:buFont typeface="Arial"/>
              <a:buChar char="•"/>
            </a:pPr>
            <a:r>
              <a:rPr lang="en" sz="4800">
                <a:latin typeface="Georgia"/>
                <a:ea typeface="Georgia"/>
                <a:cs typeface="Georgia"/>
                <a:sym typeface="Georgia"/>
              </a:rPr>
              <a:t>use research and technology to support writing</a:t>
            </a:r>
          </a:p>
          <a:p>
            <a:endParaRPr/>
          </a:p>
          <a:p>
            <a:pPr marL="457200" lvl="0" indent="-419100" rtl="0">
              <a:lnSpc>
                <a:spcPct val="115000"/>
              </a:lnSpc>
              <a:buClr>
                <a:schemeClr val="lt1"/>
              </a:buClr>
              <a:buSzPct val="104166"/>
              <a:buFont typeface="Arial"/>
              <a:buChar char="•"/>
            </a:pPr>
            <a:r>
              <a:rPr lang="en" sz="4800">
                <a:latin typeface="Georgia"/>
                <a:ea typeface="Georgia"/>
                <a:cs typeface="Georgia"/>
                <a:sym typeface="Georgia"/>
              </a:rPr>
              <a:t>participate in group and individual activities</a:t>
            </a:r>
          </a:p>
          <a:p>
            <a:endParaRPr/>
          </a:p>
          <a:p>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1414</TotalTime>
  <Words>1149</Words>
  <Application>Microsoft Office PowerPoint</Application>
  <PresentationFormat>On-screen Show (4:3)</PresentationFormat>
  <Paragraphs>195</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Custom Theme</vt:lpstr>
      <vt:lpstr>World Literature &amp; Composition B</vt:lpstr>
      <vt:lpstr>Welcome back! </vt:lpstr>
      <vt:lpstr>Today’s agenda: </vt:lpstr>
      <vt:lpstr>R-E-S-P-E-C-T!</vt:lpstr>
      <vt:lpstr>“Secondary” Rules. . . </vt:lpstr>
      <vt:lpstr>World Literature</vt:lpstr>
      <vt:lpstr>Objectives:</vt:lpstr>
      <vt:lpstr>Objectives:</vt:lpstr>
      <vt:lpstr>Objectives:</vt:lpstr>
      <vt:lpstr>Evaluation/Grading: Weighted System </vt:lpstr>
      <vt:lpstr>10th grade. . . </vt:lpstr>
      <vt:lpstr> :( </vt:lpstr>
      <vt:lpstr>Procedures:</vt:lpstr>
      <vt:lpstr>Procedures: </vt:lpstr>
      <vt:lpstr>Attendance:</vt:lpstr>
      <vt:lpstr>Attendance exemptions...</vt:lpstr>
      <vt:lpstr>Absences: Excused vs. unexcused </vt:lpstr>
      <vt:lpstr>Unexcused absences: </vt:lpstr>
      <vt:lpstr>You’re not in middle school anymore. . . </vt:lpstr>
      <vt:lpstr>Note:</vt:lpstr>
      <vt:lpstr>The ball is in your court!</vt:lpstr>
      <vt:lpstr>Field trip?</vt:lpstr>
      <vt:lpstr>Note:</vt:lpstr>
      <vt:lpstr>Pet Peeves</vt:lpstr>
      <vt:lpstr>Also. . . </vt:lpstr>
      <vt:lpstr>Extra help! :)</vt:lpstr>
      <vt:lpstr>A day in the life of World Lit.</vt:lpstr>
      <vt:lpstr>My Website:</vt:lpstr>
      <vt:lpstr>Homework:</vt:lpstr>
      <vt:lpstr>Write a letter to me. . . </vt:lpstr>
      <vt:lpstr>My “presents” to you. </vt:lpstr>
      <vt:lpstr>Goals Letter: Dear Ms. Server.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Literature &amp; Composition B</dc:title>
  <dc:creator>Joye Server</dc:creator>
  <cp:lastModifiedBy>FCBOE</cp:lastModifiedBy>
  <cp:revision>10</cp:revision>
  <dcterms:modified xsi:type="dcterms:W3CDTF">2014-01-09T16:49:00Z</dcterms:modified>
</cp:coreProperties>
</file>