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95412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910423"/>
            <a:ext cx="7772400" cy="11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4615343"/>
            <a:ext cx="9144000" cy="2197267"/>
            <a:chOff x="0" y="3690482"/>
            <a:chExt cx="9144000" cy="850171"/>
          </a:xfrm>
        </p:grpSpPr>
        <p:sp>
          <p:nvSpPr>
            <p:cNvPr id="12" name="Shape 12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buNone/>
              <a:defRPr>
                <a:solidFill>
                  <a:srgbClr val="FFA711"/>
                </a:solidFill>
              </a:defRPr>
            </a:lvl1pPr>
            <a:lvl2pPr rtl="0">
              <a:buNone/>
              <a:defRPr>
                <a:solidFill>
                  <a:srgbClr val="FFA711"/>
                </a:solidFill>
              </a:defRPr>
            </a:lvl2pPr>
            <a:lvl3pPr rtl="0">
              <a:buNone/>
              <a:defRPr>
                <a:solidFill>
                  <a:srgbClr val="FFA711"/>
                </a:solidFill>
              </a:defRPr>
            </a:lvl3pPr>
            <a:lvl4pPr rtl="0">
              <a:buNone/>
              <a:defRPr>
                <a:solidFill>
                  <a:srgbClr val="FFA711"/>
                </a:solidFill>
              </a:defRPr>
            </a:lvl4pPr>
            <a:lvl5pPr rtl="0">
              <a:buNone/>
              <a:defRPr>
                <a:solidFill>
                  <a:srgbClr val="FFA711"/>
                </a:solidFill>
              </a:defRPr>
            </a:lvl5pPr>
            <a:lvl6pPr rtl="0">
              <a:buNone/>
              <a:defRPr>
                <a:solidFill>
                  <a:srgbClr val="FFA711"/>
                </a:solidFill>
              </a:defRPr>
            </a:lvl6pPr>
            <a:lvl7pPr rtl="0">
              <a:buNone/>
              <a:defRPr>
                <a:solidFill>
                  <a:srgbClr val="FFA711"/>
                </a:solidFill>
              </a:defRPr>
            </a:lvl7pPr>
            <a:lvl8pPr rtl="0">
              <a:buNone/>
              <a:defRPr>
                <a:solidFill>
                  <a:srgbClr val="FFA711"/>
                </a:solidFill>
              </a:defRPr>
            </a:lvl8pPr>
            <a:lvl9pPr rtl="0">
              <a:buNone/>
              <a:defRPr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2"/>
              </a:buClr>
              <a:buSzPct val="166666"/>
              <a:buFont typeface="Arial"/>
              <a:buChar char="•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560"/>
              </a:spcBef>
              <a:buClr>
                <a:schemeClr val="lt2"/>
              </a:buClr>
              <a:buSzPct val="100000"/>
              <a:buFont typeface="Courier New"/>
              <a:buChar char="o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grpSp>
        <p:nvGrpSpPr>
          <p:cNvPr id="23" name="Shape 23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24" name="Shape 2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35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>
                <a:solidFill>
                  <a:schemeClr val="lt2"/>
                </a:solidFill>
              </a:defRPr>
            </a:lvl1pPr>
            <a:lvl2pPr rtl="0">
              <a:buNone/>
              <a:defRPr sz="2400">
                <a:solidFill>
                  <a:schemeClr val="lt2"/>
                </a:solidFill>
              </a:defRPr>
            </a:lvl2pPr>
            <a:lvl3pPr rtl="0">
              <a:buNone/>
              <a:defRPr sz="2000">
                <a:solidFill>
                  <a:schemeClr val="lt2"/>
                </a:solidFill>
              </a:defRPr>
            </a:lvl3pPr>
            <a:lvl4pPr rtl="0">
              <a:buNone/>
              <a:defRPr sz="1800">
                <a:solidFill>
                  <a:schemeClr val="lt2"/>
                </a:solidFill>
              </a:defRPr>
            </a:lvl4pPr>
            <a:lvl5pPr rtl="0">
              <a:buNone/>
              <a:defRPr sz="1800">
                <a:solidFill>
                  <a:schemeClr val="lt2"/>
                </a:solidFill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35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>
                <a:solidFill>
                  <a:schemeClr val="lt2"/>
                </a:solidFill>
              </a:defRPr>
            </a:lvl1pPr>
            <a:lvl2pPr rtl="0">
              <a:buNone/>
              <a:defRPr sz="2400">
                <a:solidFill>
                  <a:schemeClr val="lt2"/>
                </a:solidFill>
              </a:defRPr>
            </a:lvl2pPr>
            <a:lvl3pPr rtl="0">
              <a:buNone/>
              <a:defRPr sz="2000">
                <a:solidFill>
                  <a:schemeClr val="lt2"/>
                </a:solidFill>
              </a:defRPr>
            </a:lvl3pPr>
            <a:lvl4pPr rtl="0">
              <a:buNone/>
              <a:defRPr sz="1800">
                <a:solidFill>
                  <a:schemeClr val="lt2"/>
                </a:solidFill>
              </a:defRPr>
            </a:lvl4pPr>
            <a:lvl5pPr rtl="0">
              <a:buNone/>
              <a:defRPr sz="1800">
                <a:solidFill>
                  <a:schemeClr val="lt2"/>
                </a:solidFill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grpSp>
        <p:nvGrpSpPr>
          <p:cNvPr id="31" name="Shape 31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32" name="Shape 32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grpSp>
        <p:nvGrpSpPr>
          <p:cNvPr id="37" name="Shape 37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38" name="Shape 38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62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1pPr>
            <a:lvl2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2pPr>
            <a:lvl3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3pPr>
            <a:lvl4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4pPr>
            <a:lvl5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5pPr>
            <a:lvl6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6pPr>
            <a:lvl7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7pPr>
            <a:lvl8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8pPr>
            <a:lvl9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grpSp>
        <p:nvGrpSpPr>
          <p:cNvPr id="43" name="Shape 43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44" name="Shape 4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Shape 48"/>
          <p:cNvGrpSpPr/>
          <p:nvPr/>
        </p:nvGrpSpPr>
        <p:grpSpPr>
          <a:xfrm>
            <a:off x="0" y="4615343"/>
            <a:ext cx="9144000" cy="2197267"/>
            <a:chOff x="0" y="3690482"/>
            <a:chExt cx="9144000" cy="850171"/>
          </a:xfrm>
        </p:grpSpPr>
        <p:sp>
          <p:nvSpPr>
            <p:cNvPr id="49" name="Shape 49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F23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2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560"/>
              </a:spcBef>
              <a:buClr>
                <a:schemeClr val="lt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1321"/>
            <a:ext cx="9144000" cy="118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85800" y="1395412"/>
            <a:ext cx="7772400" cy="1470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A look at the county </a:t>
            </a:r>
            <a:r>
              <a:rPr lang="en" dirty="0" smtClean="0"/>
              <a:t>writing rubric</a:t>
            </a:r>
            <a:endParaRPr lang="en" dirty="0"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685800" y="2910423"/>
            <a:ext cx="7772400" cy="1118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dirty="0" smtClean="0"/>
              <a:t>5 components 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Ideas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2"/>
              </a:buClr>
              <a:buSzPct val="100000"/>
              <a:buFont typeface="Georgia"/>
              <a:buChar char="●"/>
            </a:pPr>
            <a:r>
              <a:rPr lang="en"/>
              <a:t>Content (the MOST important part of ANY essay)</a:t>
            </a:r>
          </a:p>
          <a:p>
            <a:endParaRPr/>
          </a:p>
          <a:p>
            <a:pPr marL="457200" lvl="0" indent="-431800" rtl="0">
              <a:buClr>
                <a:schemeClr val="lt2"/>
              </a:buClr>
              <a:buSzPct val="100000"/>
              <a:buFont typeface="Georgia"/>
              <a:buChar char="●"/>
            </a:pPr>
            <a:r>
              <a:rPr lang="en"/>
              <a:t>thesis = clear &amp; carried throughout</a:t>
            </a:r>
          </a:p>
          <a:p>
            <a:endParaRPr/>
          </a:p>
          <a:p>
            <a:pPr marL="457200" lvl="0" indent="-431800" rtl="0">
              <a:buClr>
                <a:schemeClr val="lt2"/>
              </a:buClr>
              <a:buSzPct val="100000"/>
              <a:buFont typeface="Georgia"/>
              <a:buChar char="●"/>
            </a:pPr>
            <a:r>
              <a:rPr lang="en"/>
              <a:t>Fully developed details, examples, PROOF.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Organization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2"/>
              </a:buClr>
              <a:buSzPct val="100000"/>
              <a:buFont typeface="Georgia"/>
              <a:buChar char="●"/>
            </a:pPr>
            <a:r>
              <a:rPr lang="en"/>
              <a:t>strong &amp; engaging intro.</a:t>
            </a:r>
          </a:p>
          <a:p>
            <a:endParaRPr/>
          </a:p>
          <a:p>
            <a:pPr marL="457200" lvl="0" indent="-431800" rtl="0">
              <a:buClr>
                <a:schemeClr val="lt2"/>
              </a:buClr>
              <a:buSzPct val="100000"/>
              <a:buFont typeface="Georgia"/>
              <a:buChar char="●"/>
            </a:pPr>
            <a:r>
              <a:rPr lang="en"/>
              <a:t>effective &amp; varied transitions</a:t>
            </a:r>
          </a:p>
          <a:p>
            <a:endParaRPr/>
          </a:p>
          <a:p>
            <a:pPr marL="457200" lvl="0" indent="-431800" rtl="0">
              <a:buClr>
                <a:schemeClr val="lt2"/>
              </a:buClr>
              <a:buSzPct val="100000"/>
              <a:buFont typeface="Georgia"/>
              <a:buChar char="●"/>
            </a:pPr>
            <a:r>
              <a:rPr lang="en"/>
              <a:t>strong topic sentences</a:t>
            </a:r>
          </a:p>
          <a:p>
            <a:endParaRPr/>
          </a:p>
          <a:p>
            <a:pPr marL="457200" lvl="0" indent="-431800">
              <a:buClr>
                <a:schemeClr val="lt2"/>
              </a:buClr>
              <a:buSzPct val="100000"/>
              <a:buFont typeface="Georgia"/>
              <a:buChar char="●"/>
            </a:pPr>
            <a:r>
              <a:rPr lang="en"/>
              <a:t>Conclusion provides closure without repetition.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buNone/>
            </a:pPr>
            <a:r>
              <a:rPr lang="en"/>
              <a:t>Style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2"/>
              </a:buClr>
              <a:buSzPct val="100000"/>
              <a:buFont typeface="Georgia"/>
              <a:buChar char="●"/>
            </a:pPr>
            <a:r>
              <a:rPr lang="en"/>
              <a:t>diction (word choice)</a:t>
            </a:r>
          </a:p>
          <a:p>
            <a:endParaRPr/>
          </a:p>
          <a:p>
            <a:pPr marL="457200" lvl="0" indent="-431800" rtl="0">
              <a:buClr>
                <a:schemeClr val="lt2"/>
              </a:buClr>
              <a:buSzPct val="100000"/>
              <a:buFont typeface="Georgia"/>
              <a:buChar char="●"/>
            </a:pPr>
            <a:r>
              <a:rPr lang="en"/>
              <a:t>formal &amp; sustained tone</a:t>
            </a:r>
          </a:p>
          <a:p>
            <a:endParaRPr/>
          </a:p>
          <a:p>
            <a:pPr marL="457200" lvl="0" indent="-431800" rtl="0">
              <a:buClr>
                <a:schemeClr val="lt2"/>
              </a:buClr>
              <a:buSzPct val="100000"/>
              <a:buFont typeface="Georgia"/>
              <a:buChar char="●"/>
            </a:pPr>
            <a:r>
              <a:rPr lang="en"/>
              <a:t>strong sentence variety (simple, compound, complex sentences etc.)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Conventions</a:t>
            </a:r>
          </a:p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2"/>
              </a:buClr>
              <a:buSzPct val="100000"/>
              <a:buFont typeface="Georgia"/>
              <a:buChar char="●"/>
            </a:pPr>
            <a:r>
              <a:rPr lang="en"/>
              <a:t>No major mechanical errors = 5 (highest score) or “strong” </a:t>
            </a:r>
          </a:p>
          <a:p>
            <a:pPr marL="457200" lvl="0" indent="-431800" rtl="0">
              <a:buClr>
                <a:schemeClr val="lt2"/>
              </a:buClr>
              <a:buSzPct val="100000"/>
              <a:buFont typeface="Georgia"/>
              <a:buChar char="●"/>
            </a:pPr>
            <a:r>
              <a:rPr lang="en"/>
              <a:t>punctuation</a:t>
            </a:r>
          </a:p>
          <a:p>
            <a:pPr marL="457200" lvl="0" indent="-431800" rtl="0">
              <a:buClr>
                <a:schemeClr val="lt2"/>
              </a:buClr>
              <a:buSzPct val="100000"/>
              <a:buFont typeface="Georgia"/>
              <a:buChar char="●"/>
            </a:pPr>
            <a:r>
              <a:rPr lang="en"/>
              <a:t>spelling</a:t>
            </a:r>
          </a:p>
          <a:p>
            <a:pPr marL="457200" lvl="0" indent="-431800" rtl="0">
              <a:buClr>
                <a:schemeClr val="lt2"/>
              </a:buClr>
              <a:buSzPct val="100000"/>
              <a:buFont typeface="Georgia"/>
              <a:buChar char="●"/>
            </a:pPr>
            <a:r>
              <a:rPr lang="en"/>
              <a:t>capitalization</a:t>
            </a:r>
          </a:p>
          <a:p>
            <a:pPr marL="457200" lvl="0" indent="-431800" rtl="0">
              <a:buClr>
                <a:schemeClr val="lt2"/>
              </a:buClr>
              <a:buSzPct val="100000"/>
              <a:buFont typeface="Georgia"/>
              <a:buChar char="●"/>
            </a:pPr>
            <a:r>
              <a:rPr lang="en"/>
              <a:t>S/V agreement</a:t>
            </a:r>
          </a:p>
          <a:p>
            <a:pPr marL="457200" lvl="0" indent="-431800" rtl="0">
              <a:buClr>
                <a:schemeClr val="lt2"/>
              </a:buClr>
              <a:buSzPct val="100000"/>
              <a:buFont typeface="Georgia"/>
              <a:buChar char="●"/>
            </a:pPr>
            <a:r>
              <a:rPr lang="en"/>
              <a:t>Verb tense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MLA Format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-Follows MLA exactly</a:t>
            </a:r>
          </a:p>
          <a:p>
            <a:endParaRPr/>
          </a:p>
          <a:p>
            <a:pPr lvl="0" rtl="0">
              <a:buNone/>
            </a:pPr>
            <a:r>
              <a:rPr lang="en"/>
              <a:t>-Integrates all quotes correctly</a:t>
            </a:r>
          </a:p>
          <a:p>
            <a:endParaRPr/>
          </a:p>
          <a:p>
            <a:pPr lvl="0" rtl="0">
              <a:buNone/>
            </a:pPr>
            <a:r>
              <a:rPr lang="en"/>
              <a:t>-Parenthetical documentation: (Smith 16).</a:t>
            </a:r>
          </a:p>
          <a:p>
            <a:endParaRPr/>
          </a:p>
          <a:p>
            <a:pPr lvl="0" rtl="0">
              <a:buNone/>
            </a:pPr>
            <a:r>
              <a:rPr lang="en"/>
              <a:t>-Correct Works Cited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/>
      <vt:lpstr>A look at the county writing rubric</vt:lpstr>
      <vt:lpstr>Ideas</vt:lpstr>
      <vt:lpstr>Organization</vt:lpstr>
      <vt:lpstr>Style</vt:lpstr>
      <vt:lpstr>Conventions </vt:lpstr>
      <vt:lpstr>MLA Format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look at the county writing rubric</dc:title>
  <dc:creator>Joye Server</dc:creator>
  <cp:lastModifiedBy>fcboe</cp:lastModifiedBy>
  <cp:revision>1</cp:revision>
  <dcterms:modified xsi:type="dcterms:W3CDTF">2013-08-15T16:35:58Z</dcterms:modified>
</cp:coreProperties>
</file>