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0" r:id="rId9"/>
    <p:sldId id="261" r:id="rId10"/>
    <p:sldId id="262" r:id="rId11"/>
    <p:sldId id="266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F134086D-83FE-451B-BD35-D63D8DB13302}">
  <a:tblStyle styleId="{F134086D-83FE-451B-BD35-D63D8DB13302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724400" y="0"/>
            <a:ext cx="3012140" cy="6854063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4571999" y="0"/>
            <a:ext cx="4546600" cy="6857999"/>
            <a:chOff x="1447" y="0"/>
            <a:chExt cx="2863" cy="4319"/>
          </a:xfrm>
        </p:grpSpPr>
        <p:sp>
          <p:nvSpPr>
            <p:cNvPr id="11" name="Shape 11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995251"/>
            <a:ext cx="5258700" cy="154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2648555"/>
            <a:ext cx="5258700" cy="103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None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>
                <a:solidFill>
                  <a:schemeClr val="dk1"/>
                </a:solidFill>
              </a:defRPr>
            </a:lvl1pPr>
            <a:lvl2pPr rtl="0">
              <a:defRPr sz="3600">
                <a:solidFill>
                  <a:schemeClr val="dk1"/>
                </a:solidFill>
              </a:defRPr>
            </a:lvl2pPr>
            <a:lvl3pPr rtl="0">
              <a:defRPr sz="3600">
                <a:solidFill>
                  <a:schemeClr val="dk1"/>
                </a:solidFill>
              </a:defRPr>
            </a:lvl3pPr>
            <a:lvl4pPr rtl="0">
              <a:defRPr sz="3600">
                <a:solidFill>
                  <a:schemeClr val="dk1"/>
                </a:solidFill>
              </a:defRPr>
            </a:lvl4pPr>
            <a:lvl5pPr rtl="0">
              <a:defRPr sz="3600">
                <a:solidFill>
                  <a:schemeClr val="dk1"/>
                </a:solidFill>
              </a:defRPr>
            </a:lvl5pPr>
            <a:lvl6pPr rtl="0">
              <a:defRPr sz="3600">
                <a:solidFill>
                  <a:schemeClr val="dk1"/>
                </a:solidFill>
              </a:defRPr>
            </a:lvl6pPr>
            <a:lvl7pPr rtl="0">
              <a:defRPr sz="3600">
                <a:solidFill>
                  <a:schemeClr val="dk1"/>
                </a:solidFill>
              </a:defRPr>
            </a:lvl7pPr>
            <a:lvl8pPr rtl="0">
              <a:defRPr sz="3600">
                <a:solidFill>
                  <a:schemeClr val="dk1"/>
                </a:solidFill>
              </a:defRPr>
            </a:lvl8pPr>
            <a:lvl9pPr rtl="0"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>
                <a:solidFill>
                  <a:srgbClr val="A64128"/>
                </a:solidFill>
              </a:defRPr>
            </a:lvl1pPr>
            <a:lvl2pPr rtl="0">
              <a:defRPr sz="3600">
                <a:solidFill>
                  <a:srgbClr val="A64128"/>
                </a:solidFill>
              </a:defRPr>
            </a:lvl2pPr>
            <a:lvl3pPr rtl="0">
              <a:defRPr sz="3600">
                <a:solidFill>
                  <a:srgbClr val="A64128"/>
                </a:solidFill>
              </a:defRPr>
            </a:lvl3pPr>
            <a:lvl4pPr rtl="0">
              <a:defRPr sz="3600">
                <a:solidFill>
                  <a:srgbClr val="A64128"/>
                </a:solidFill>
              </a:defRPr>
            </a:lvl4pPr>
            <a:lvl5pPr rtl="0">
              <a:defRPr sz="3600">
                <a:solidFill>
                  <a:srgbClr val="A64128"/>
                </a:solidFill>
              </a:defRPr>
            </a:lvl5pPr>
            <a:lvl6pPr rtl="0">
              <a:defRPr sz="3600">
                <a:solidFill>
                  <a:srgbClr val="A64128"/>
                </a:solidFill>
              </a:defRPr>
            </a:lvl6pPr>
            <a:lvl7pPr rtl="0">
              <a:defRPr sz="3600">
                <a:solidFill>
                  <a:srgbClr val="A64128"/>
                </a:solidFill>
              </a:defRPr>
            </a:lvl7pPr>
            <a:lvl8pPr rtl="0">
              <a:defRPr sz="3600">
                <a:solidFill>
                  <a:srgbClr val="A64128"/>
                </a:solidFill>
              </a:defRPr>
            </a:lvl8pPr>
            <a:lvl9pPr rtl="0">
              <a:defRPr sz="3600"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1"/>
                </a:solidFill>
              </a:defRPr>
            </a:lvl1pPr>
            <a:lvl2pPr rtl="0">
              <a:defRPr>
                <a:solidFill>
                  <a:schemeClr val="dk1"/>
                </a:solidFill>
              </a:defRPr>
            </a:lvl2pPr>
            <a:lvl3pPr rtl="0">
              <a:defRPr>
                <a:solidFill>
                  <a:schemeClr val="dk1"/>
                </a:solidFill>
              </a:defRPr>
            </a:lvl3pPr>
            <a:lvl4pPr rtl="0">
              <a:defRPr>
                <a:solidFill>
                  <a:schemeClr val="dk1"/>
                </a:solidFill>
              </a:defRPr>
            </a:lvl4pPr>
            <a:lvl5pPr rtl="0">
              <a:defRPr>
                <a:solidFill>
                  <a:schemeClr val="dk1"/>
                </a:solidFill>
              </a:defRPr>
            </a:lvl5pPr>
            <a:lvl6pPr rtl="0">
              <a:defRPr>
                <a:solidFill>
                  <a:schemeClr val="dk1"/>
                </a:solidFill>
              </a:defRPr>
            </a:lvl6pPr>
            <a:lvl7pPr rtl="0">
              <a:defRPr>
                <a:solidFill>
                  <a:schemeClr val="dk1"/>
                </a:solidFill>
              </a:defRPr>
            </a:lvl7pPr>
            <a:lvl8pPr rtl="0">
              <a:defRPr>
                <a:solidFill>
                  <a:schemeClr val="dk1"/>
                </a:solidFill>
              </a:defRPr>
            </a:lvl8pPr>
            <a:lvl9pPr rtl="0"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 b="1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 b="1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7938258" y="0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x="1657077" y="-1657077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-5400000">
            <a:off x="6281180" y="3995181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2338102"/>
            <a:ext cx="1205741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owl.english.purdue.edu/owl/resource/697/01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995251"/>
            <a:ext cx="5258700" cy="1544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Literary Analysis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685800" y="2648555"/>
            <a:ext cx="5258700" cy="10302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The next steps...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224665"/>
            <a:ext cx="8661900" cy="6343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6. Avoid using passive voice whenever possible. You should steer clear of past tense anyway!</a:t>
            </a:r>
          </a:p>
          <a:p>
            <a:endParaRPr/>
          </a:p>
          <a:p>
            <a:pPr lvl="0" rtl="0">
              <a:buNone/>
            </a:pPr>
            <a:r>
              <a:rPr lang="en"/>
              <a:t>7. Passive voice uses “was,” “has,” or “have” before the verb. Passive voice is less direct, less forceful, and may produce an awkward effect. (Example: Many of the judges were sorry for their erroneous judgment; try to make the action clearer by writing, “The judges regretted their erroneous judgment throughout the witch trials.)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18518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>
                <a:hlinkClick r:id="rId3"/>
              </a:rPr>
              <a:t>http://owl.english.purdue.edu/owl/resource/697/01</a:t>
            </a:r>
            <a:r>
              <a:rPr lang="en" dirty="0" smtClean="0">
                <a:hlinkClick r:id="rId3"/>
              </a:rPr>
              <a:t>/</a:t>
            </a:r>
            <a:endParaRPr lang="en" dirty="0" smtClean="0"/>
          </a:p>
          <a:p>
            <a:pPr lvl="0" rtl="0">
              <a:buNone/>
            </a:pPr>
            <a:endParaRPr lang="en"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Steps of the research process...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186005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Topic (5 pts)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Research support for topic (finding quotations) (15 pts)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These quotations will mold your subtopics.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Fill in your documented sentence outline (50 pts)</a:t>
            </a:r>
          </a:p>
          <a:p>
            <a:pPr marL="457200" lvl="0" indent="-419100" rtl="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Write rough </a:t>
            </a:r>
            <a:r>
              <a:rPr lang="en" dirty="0" smtClean="0"/>
              <a:t>draft (100 points). *</a:t>
            </a:r>
            <a:r>
              <a:rPr lang="en" dirty="0"/>
              <a:t>Review county rubric*</a:t>
            </a:r>
          </a:p>
          <a:p>
            <a:pPr marL="457200" lvl="0" indent="-419100">
              <a:buClr>
                <a:schemeClr val="dk2"/>
              </a:buClr>
              <a:buSzPct val="100000"/>
              <a:buFont typeface="Trebuchet MS"/>
              <a:buAutoNum type="arabicPeriod"/>
            </a:pPr>
            <a:r>
              <a:rPr lang="en" dirty="0"/>
              <a:t>Write final draft. </a:t>
            </a:r>
            <a:r>
              <a:rPr lang="en" dirty="0" smtClean="0"/>
              <a:t>(100 points) (average of two)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A good thesis is...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600"/>
              <a:t>1) succinct</a:t>
            </a:r>
          </a:p>
          <a:p>
            <a:pPr lvl="0" rtl="0">
              <a:buNone/>
            </a:pPr>
            <a:r>
              <a:rPr lang="en" sz="3600"/>
              <a:t>2) layered</a:t>
            </a:r>
          </a:p>
          <a:p>
            <a:pPr lvl="0" rtl="0">
              <a:buNone/>
            </a:pPr>
            <a:r>
              <a:rPr lang="en" sz="3600"/>
              <a:t>3) original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r>
              <a:rPr lang="en-US" dirty="0" smtClean="0"/>
              <a:t>Building an effective thesis…</a:t>
            </a:r>
            <a:endParaRPr dirty="0"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-Define what you are talking about (more summary).</a:t>
            </a:r>
          </a:p>
          <a:p>
            <a:pPr lvl="0" rtl="0">
              <a:buNone/>
            </a:pPr>
            <a:r>
              <a:rPr lang="en"/>
              <a:t>-What is the hidden, deeper, figurative meaning behind it?</a:t>
            </a:r>
          </a:p>
          <a:p>
            <a:pPr lvl="0" rtl="0">
              <a:buNone/>
            </a:pPr>
            <a:r>
              <a:rPr lang="en"/>
              <a:t>-What could the author be trying to say?</a:t>
            </a:r>
          </a:p>
          <a:p>
            <a:pPr lvl="0" rtl="0">
              <a:buNone/>
            </a:pPr>
            <a:r>
              <a:rPr lang="en"/>
              <a:t>-Why does it matter? Ask yourself, "So what?"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Building </a:t>
            </a:r>
            <a:r>
              <a:rPr lang="en" dirty="0" smtClean="0"/>
              <a:t>an effective </a:t>
            </a:r>
            <a:r>
              <a:rPr lang="en" dirty="0"/>
              <a:t>thesis...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											</a:t>
            </a:r>
          </a:p>
          <a:p>
            <a:pPr lvl="0" rtl="0">
              <a:buNone/>
            </a:pPr>
            <a:r>
              <a:rPr lang="en" sz="11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						</a:t>
            </a:r>
          </a:p>
          <a:p>
            <a:pPr lvl="0" rtl="0">
              <a:buNone/>
            </a:pPr>
            <a:r>
              <a:rPr lang="en" sz="24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Evaluate your thesis by asking yourself these questions:</a:t>
            </a:r>
          </a:p>
          <a:p>
            <a:pPr lvl="0" rtl="0">
              <a:buNone/>
            </a:pPr>
            <a:r>
              <a:rPr lang="en" sz="24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•	"Does my thesis provide a 'road map' of my paper for my reader?"</a:t>
            </a:r>
          </a:p>
          <a:p>
            <a:pPr lvl="0" rtl="0">
              <a:buNone/>
            </a:pPr>
            <a:r>
              <a:rPr lang="en" sz="24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•	"Is my thesis sufficiently controversial and provocative?"</a:t>
            </a:r>
          </a:p>
          <a:p>
            <a:pPr lvl="0" rtl="0">
              <a:buNone/>
            </a:pPr>
            <a:r>
              <a:rPr lang="en" sz="24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•	"Will my reader respond with 'So what?' after reading  my thesis, or will my reader be enticed to read further?"</a:t>
            </a:r>
          </a:p>
          <a:p>
            <a:pPr lvl="0" rtl="0">
              <a:buNone/>
            </a:pPr>
            <a:r>
              <a:rPr lang="en" sz="24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								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Analysis...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graphicFrame>
        <p:nvGraphicFramePr>
          <p:cNvPr id="50" name="Shape 50"/>
          <p:cNvGraphicFramePr/>
          <p:nvPr/>
        </p:nvGraphicFramePr>
        <p:xfrm>
          <a:off x="1109700" y="1962837"/>
          <a:ext cx="7239000" cy="4379585"/>
        </p:xfrm>
        <a:graphic>
          <a:graphicData uri="http://schemas.openxmlformats.org/drawingml/2006/table">
            <a:tbl>
              <a:tblPr>
                <a:noFill/>
                <a:tableStyleId>{F134086D-83FE-451B-BD35-D63D8DB13302}</a:tableStyleId>
              </a:tblPr>
              <a:tblGrid>
                <a:gridCol w="3619500"/>
                <a:gridCol w="3619500"/>
              </a:tblGrid>
              <a:tr h="9049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3600"/>
                        <a:t>Reading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 </a:t>
                      </a:r>
                      <a:r>
                        <a:rPr lang="en" sz="3600"/>
                        <a:t>Interpretation</a:t>
                      </a:r>
                    </a:p>
                  </a:txBody>
                  <a:tcPr marL="91425" marR="91425" marT="91425" marB="91425"/>
                </a:tc>
              </a:tr>
              <a:tr h="7527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600"/>
                        <a:t>Literal Comprehension: </a:t>
                      </a:r>
                    </a:p>
                    <a:p>
                      <a:pPr>
                        <a:buNone/>
                      </a:pPr>
                      <a:r>
                        <a:rPr lang="en" sz="3600"/>
                        <a:t>what the text says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600"/>
                        <a:t>Interpretation:</a:t>
                      </a:r>
                    </a:p>
                    <a:p>
                      <a:pPr>
                        <a:buNone/>
                      </a:pPr>
                      <a:r>
                        <a:rPr lang="en" sz="3600"/>
                        <a:t>What the text means</a:t>
                      </a:r>
                    </a:p>
                  </a:txBody>
                  <a:tcPr marL="91425" marR="91425" marT="91425" marB="91425"/>
                </a:tc>
              </a:tr>
              <a:tr h="7527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/>
                        <a:t>Writing:</a:t>
                      </a:r>
                    </a:p>
                    <a:p>
                      <a:pPr>
                        <a:buNone/>
                      </a:pPr>
                      <a:r>
                        <a:rPr lang="en" sz="3000"/>
                        <a:t>Summary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" sz="3000"/>
                        <a:t>Writing: </a:t>
                      </a:r>
                    </a:p>
                    <a:p>
                      <a:pPr>
                        <a:buNone/>
                      </a:pPr>
                      <a:r>
                        <a:rPr lang="en" sz="3000"/>
                        <a:t>Commentary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(some of this is in the instructions)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General Writing Requirements:</a:t>
            </a:r>
          </a:p>
          <a:p>
            <a:pPr lvl="0" rtl="0">
              <a:buNone/>
            </a:pPr>
            <a:r>
              <a:rPr lang="en"/>
              <a:t>1. Write in third person only. This means that you must avoid any first and second person pronouns</a:t>
            </a:r>
          </a:p>
          <a:p>
            <a:pPr lvl="0" rtl="0">
              <a:buNone/>
            </a:pPr>
            <a:r>
              <a:rPr lang="en"/>
              <a:t>such as I, me, we, us, our, you, and your!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303265"/>
            <a:ext cx="8229600" cy="62646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2. Write in </a:t>
            </a:r>
            <a:r>
              <a:rPr lang="en" i="1"/>
              <a:t>present </a:t>
            </a:r>
            <a:r>
              <a:rPr lang="en"/>
              <a:t>tense, not past tense. When writing about literature, always write in the literary present tense. Remember to keep your tense the same throughout your papers – it is easy to shift back and forth and not realize it.</a:t>
            </a:r>
          </a:p>
          <a:p>
            <a:endParaRPr/>
          </a:p>
          <a:p>
            <a:pPr lvl="0" rtl="0">
              <a:buNone/>
            </a:pPr>
            <a:r>
              <a:rPr lang="en"/>
              <a:t>3. Write using </a:t>
            </a:r>
            <a:r>
              <a:rPr lang="en" i="1"/>
              <a:t>formal</a:t>
            </a:r>
            <a:r>
              <a:rPr lang="en"/>
              <a:t> language. Please avoid all slang (ex: Abigail and Proctor hooked up, Giles Corey was the man/the bomb). These words are too informal for a literary essay!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303265"/>
            <a:ext cx="8229600" cy="62646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4. Avoid using any contractions. This means that you should write out the full words instead of shortening them – “that’s” should be “that is”, would’ve should be “would have”, “can’t” should be “can not”, etc.</a:t>
            </a:r>
          </a:p>
          <a:p>
            <a:pPr lvl="0" rtl="0">
              <a:buNone/>
            </a:pPr>
            <a:r>
              <a:rPr lang="en"/>
              <a:t>5. Avoid using “to be” verbs whenever possible. Avoid using am, are, and is (and the past tense of these – was, were), for they are highly unoriginal and overused. (Example: Abigail is envious of Elizabeth; try to use a better, more specific verb such as “Abigail envies Elizabeth).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4326</TotalTime>
  <Words>507</Words>
  <Application>Microsoft Office PowerPoint</Application>
  <PresentationFormat>On-screen Show (4:3)</PresentationFormat>
  <Paragraphs>50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/>
      <vt:lpstr>Literary Analysis</vt:lpstr>
      <vt:lpstr>Steps of the research process...</vt:lpstr>
      <vt:lpstr>A good thesis is...</vt:lpstr>
      <vt:lpstr>Building an effective thesis…</vt:lpstr>
      <vt:lpstr>Building an effective thesis...</vt:lpstr>
      <vt:lpstr>Analysis...</vt:lpstr>
      <vt:lpstr>(some of this is in the instructions)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Analysis</dc:title>
  <dc:creator>Joye Server</dc:creator>
  <cp:lastModifiedBy>fcboe</cp:lastModifiedBy>
  <cp:revision>284</cp:revision>
  <dcterms:modified xsi:type="dcterms:W3CDTF">2012-10-19T12:39:39Z</dcterms:modified>
</cp:coreProperties>
</file>