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30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-1"/>
            <a:ext cx="10160099" cy="55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434622" y="2124427"/>
            <a:ext cx="9279599" cy="6243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indent="254000" algn="ctr"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buNone/>
              <a:defRPr sz="4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48623" y="2936942"/>
            <a:ext cx="9269399" cy="5069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165100" algn="ctr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700" b="0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509777" y="2833583"/>
            <a:ext cx="5135399" cy="158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4489328"/>
            <a:ext cx="10149839" cy="1177668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10160099" cy="13887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35207"/>
            <a:ext cx="10149839" cy="1177668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509958" y="1160988"/>
            <a:ext cx="5113499" cy="105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buNone/>
              <a:defRPr/>
            </a:lvl6pPr>
            <a:lvl7pPr rtl="0">
              <a:buNone/>
              <a:defRPr/>
            </a:lvl7pPr>
            <a:lvl8pPr rtl="0">
              <a:buNone/>
              <a:defRPr/>
            </a:lvl8pPr>
            <a:lvl9pPr rtl="0"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"/>
            <a:ext cx="4951799" cy="697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8763" y="5570045"/>
            <a:ext cx="4943107" cy="1528610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55221" y="1102337"/>
            <a:ext cx="4066799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3945299" cy="53781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buNone/>
              <a:def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buNone/>
              <a:def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buNone/>
              <a:def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buNone/>
              <a:def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buNone/>
              <a:def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buNone/>
              <a:defRPr sz="2000"/>
            </a:lvl6pPr>
            <a:lvl7pPr rtl="0">
              <a:buNone/>
              <a:defRPr sz="2000"/>
            </a:lvl7pPr>
            <a:lvl8pPr rtl="0">
              <a:buNone/>
              <a:defRPr sz="2000"/>
            </a:lvl8pPr>
            <a:lvl9pPr rtl="0">
              <a:buNone/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3945299" cy="1269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rtl="0">
              <a:buNone/>
              <a:defRPr sz="2700"/>
            </a:lvl1pPr>
            <a:lvl2pPr rtl="0">
              <a:buNone/>
              <a:defRPr sz="2700"/>
            </a:lvl2pPr>
            <a:lvl3pPr rtl="0">
              <a:buNone/>
              <a:defRPr sz="2700"/>
            </a:lvl3pPr>
            <a:lvl4pPr rtl="0">
              <a:buNone/>
              <a:defRPr sz="2700"/>
            </a:lvl4pPr>
            <a:lvl5pPr rtl="0">
              <a:buNone/>
              <a:defRPr sz="2700"/>
            </a:lvl5pPr>
            <a:lvl6pPr rtl="0">
              <a:buNone/>
              <a:defRPr sz="2700"/>
            </a:lvl6pPr>
            <a:lvl7pPr rtl="0">
              <a:buNone/>
              <a:defRPr sz="2700"/>
            </a:lvl7pPr>
            <a:lvl8pPr rtl="0">
              <a:buNone/>
              <a:defRPr sz="2700"/>
            </a:lvl8pPr>
            <a:lvl9pPr rtl="0">
              <a:buNone/>
              <a:defRPr sz="27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579026" y="1778000"/>
            <a:ext cx="3945299" cy="53781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buNone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buNone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buNone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buNone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buNone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buNone/>
              <a:defRPr sz="2000"/>
            </a:lvl6pPr>
            <a:lvl7pPr rtl="0">
              <a:buNone/>
              <a:defRPr sz="2000"/>
            </a:lvl7pPr>
            <a:lvl8pPr rtl="0">
              <a:buNone/>
              <a:defRPr sz="2000"/>
            </a:lvl8pPr>
            <a:lvl9pPr rtl="0"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1"/>
            <a:ext cx="10160099" cy="13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335207"/>
            <a:ext cx="10149839" cy="1177668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509958" y="1160988"/>
            <a:ext cx="5113499" cy="105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1649" y="6091389"/>
            <a:ext cx="4943107" cy="1528610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01575" tIns="50775" rIns="101575" bIns="50775" anchor="ctr" anchorCtr="0">
            <a:noAutofit/>
          </a:bodyPr>
          <a:lstStyle/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431658" y="6532855"/>
            <a:ext cx="4120499" cy="51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31658" y="6657422"/>
            <a:ext cx="4049399" cy="5742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101600" rtl="0">
              <a:buClr>
                <a:srgbClr val="FFFFFF"/>
              </a:buClr>
              <a:buSzPct val="100000"/>
              <a:buFont typeface="Times New Roman"/>
              <a:buNone/>
              <a:defRPr sz="1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9198"/>
            <a:ext cx="10159972" cy="761059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101575" tIns="50775" rIns="101575" bIns="5077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9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381000" indent="-381000" algn="l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5500" indent="-317500" algn="l" rtl="0">
              <a:spcBef>
                <a:spcPts val="400"/>
              </a:spcBef>
              <a:buClr>
                <a:schemeClr val="dk1"/>
              </a:buClr>
              <a:buSzPct val="100000"/>
              <a:buFont typeface="Courier New"/>
              <a:buChar char="o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254000" algn="l" rtl="0">
              <a:spcBef>
                <a:spcPts val="400"/>
              </a:spcBef>
              <a:buClr>
                <a:schemeClr val="dk1"/>
              </a:buClr>
              <a:buSzPct val="100000"/>
              <a:buFont typeface="Wingdings"/>
              <a:buChar char="§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indent="-254000" algn="l" rtl="0">
              <a:spcBef>
                <a:spcPts val="400"/>
              </a:spcBef>
              <a:buClr>
                <a:schemeClr val="dk1"/>
              </a:buClr>
              <a:buSzPct val="166666"/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254000" algn="l" rtl="0">
              <a:spcBef>
                <a:spcPts val="400"/>
              </a:spcBef>
              <a:buClr>
                <a:schemeClr val="dk1"/>
              </a:buClr>
              <a:buSzPct val="100000"/>
              <a:buFont typeface="Courier New"/>
              <a:buChar char="o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94000" indent="-254000" algn="l" rtl="0">
              <a:spcBef>
                <a:spcPts val="400"/>
              </a:spcBef>
              <a:buClr>
                <a:schemeClr val="dk1"/>
              </a:buClr>
              <a:buSzPct val="100000"/>
              <a:buFont typeface="Wingdings"/>
              <a:buChar char="§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02000" indent="-254000" algn="l" rtl="0">
              <a:spcBef>
                <a:spcPts val="400"/>
              </a:spcBef>
              <a:buClr>
                <a:schemeClr val="dk1"/>
              </a:buClr>
              <a:buSzPct val="166666"/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00" indent="-254000" algn="l" rtl="0">
              <a:spcBef>
                <a:spcPts val="400"/>
              </a:spcBef>
              <a:buClr>
                <a:schemeClr val="dk1"/>
              </a:buClr>
              <a:buSzPct val="100000"/>
              <a:buFont typeface="Courier New"/>
              <a:buChar char="o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318000" indent="-254000" algn="l" rtl="0">
              <a:spcBef>
                <a:spcPts val="400"/>
              </a:spcBef>
              <a:buClr>
                <a:schemeClr val="dk1"/>
              </a:buClr>
              <a:buSzPct val="100000"/>
              <a:buFont typeface="Wingdings"/>
              <a:buChar char="§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8" name="Shape 78"/>
          <p:cNvSpPr/>
          <p:nvPr/>
        </p:nvSpPr>
        <p:spPr>
          <a:xfrm>
            <a:off x="9990650" y="3375"/>
            <a:ext cx="169324" cy="762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9" name="Shape 79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x="0" y="0"/>
            <a:ext cx="10159999" cy="27939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x="162550" y="7101825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172700" y="2689000"/>
            <a:ext cx="9814549" cy="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83" name="Shape 83"/>
          <p:cNvSpPr/>
          <p:nvPr/>
        </p:nvSpPr>
        <p:spPr>
          <a:xfrm>
            <a:off x="169325" y="169325"/>
            <a:ext cx="9814549" cy="72745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84" name="Shape 84"/>
          <p:cNvSpPr/>
          <p:nvPr/>
        </p:nvSpPr>
        <p:spPr>
          <a:xfrm>
            <a:off x="4741325" y="2350325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x="4846300" y="24553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>
            <a:off x="1524000" y="3132650"/>
            <a:ext cx="7112000" cy="194732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524000" y="3132650"/>
            <a:ext cx="7188199" cy="20235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>
                <a:solidFill>
                  <a:srgbClr val="646B86"/>
                </a:solidFill>
                <a:latin typeface="Arial"/>
                <a:ea typeface="Arial"/>
                <a:cs typeface="Arial"/>
                <a:sym typeface="Arial"/>
              </a:rPr>
              <a:t>A SUMERIAN MYTH</a:t>
            </a:r>
          </a:p>
          <a:p>
            <a:endParaRPr/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646B86"/>
                </a:solidFill>
              </a:rPr>
              <a:t>WORLD LITERATURE</a:t>
            </a:r>
          </a:p>
        </p:txBody>
      </p:sp>
      <p:sp>
        <p:nvSpPr>
          <p:cNvPr id="88" name="Shape 88"/>
          <p:cNvSpPr/>
          <p:nvPr/>
        </p:nvSpPr>
        <p:spPr>
          <a:xfrm>
            <a:off x="762000" y="423325"/>
            <a:ext cx="8635999" cy="194732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89" name="Shape 89"/>
          <p:cNvSpPr txBox="1"/>
          <p:nvPr/>
        </p:nvSpPr>
        <p:spPr>
          <a:xfrm>
            <a:off x="762000" y="423325"/>
            <a:ext cx="8712199" cy="202352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229"/>
              </a:spcBef>
              <a:spcAft>
                <a:spcPts val="229"/>
              </a:spcAft>
              <a:buNone/>
            </a:pPr>
            <a:r>
              <a:rPr lang="en-US" sz="4200">
                <a:solidFill>
                  <a:srgbClr val="D16349"/>
                </a:solidFill>
                <a:latin typeface="Arial"/>
                <a:ea typeface="Arial"/>
                <a:cs typeface="Arial"/>
                <a:sym typeface="Arial"/>
              </a:rPr>
              <a:t>Excerpt from the</a:t>
            </a:r>
            <a:r>
              <a:rPr lang="en-US" sz="4200" i="1">
                <a:solidFill>
                  <a:srgbClr val="D16349"/>
                </a:solidFill>
                <a:latin typeface="Arial"/>
                <a:ea typeface="Arial"/>
                <a:cs typeface="Arial"/>
                <a:sym typeface="Arial"/>
              </a:rPr>
              <a:t> Epic of Gilgamesh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Cuneiform</a:t>
            </a:r>
          </a:p>
        </p:txBody>
      </p:sp>
      <p:sp>
        <p:nvSpPr>
          <p:cNvPr id="183" name="Shape 183"/>
          <p:cNvSpPr/>
          <p:nvPr/>
        </p:nvSpPr>
        <p:spPr>
          <a:xfrm>
            <a:off x="421175" y="1861425"/>
            <a:ext cx="9144000" cy="52946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Akkadians: 2350-2000 B.C.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04800" y="1683025"/>
            <a:ext cx="9550500" cy="56322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/>
              <a:t>conquered </a:t>
            </a:r>
            <a:r>
              <a:rPr lang="en-US" sz="2400" dirty="0"/>
              <a:t>&amp; united city-states, creating the world’s first empire</a:t>
            </a:r>
          </a:p>
          <a:p>
            <a:endParaRPr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/>
              <a:t>adopted much of Sumerian culture (religion &amp; literature)</a:t>
            </a:r>
          </a:p>
          <a:p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2698750" y="3320325"/>
            <a:ext cx="4762500" cy="3881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Babylonians: 2000-1570 B.C.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/>
              <a:t>conquered Mesopotamia in x. 2000 B.C. with its capital, Babylon on the Euphrates River.</a:t>
            </a:r>
          </a:p>
          <a:p>
            <a:endParaRPr/>
          </a:p>
          <a:p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465700" y="2746300"/>
            <a:ext cx="7228699" cy="4568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Babylonians: laying down the law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6363"/>
            </a:pPr>
            <a:r>
              <a:rPr lang="en-US" dirty="0"/>
              <a:t>
</a:t>
            </a:r>
            <a:r>
              <a:rPr lang="en-US" sz="3000" dirty="0"/>
              <a:t>King Hammurabi established one of the first sets of laws--</a:t>
            </a:r>
            <a:r>
              <a:rPr lang="en-US" sz="3000" b="1" dirty="0"/>
              <a:t>The Code of Hammurabi</a:t>
            </a:r>
          </a:p>
          <a:p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1244050" y="3539075"/>
            <a:ext cx="6777675" cy="32923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Assyrians: 850-612 B.C.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King Ashurbanipal established a library, preserving many Sumerian &amp; Babylonian writings, including The Epic of Gilgamesh. </a:t>
            </a:r>
          </a:p>
          <a:p>
            <a:endParaRPr/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Discovered in 1849</a:t>
            </a:r>
          </a:p>
        </p:txBody>
      </p:sp>
      <p:sp>
        <p:nvSpPr>
          <p:cNvPr id="211" name="Shape 211"/>
          <p:cNvSpPr/>
          <p:nvPr/>
        </p:nvSpPr>
        <p:spPr>
          <a:xfrm>
            <a:off x="1740425" y="4160650"/>
            <a:ext cx="6298175" cy="32155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Mesopotamian accomplishments: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“ziggurats” (towering temples)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hanging gardens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wheels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the sail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the plow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arithmetic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geometry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maps</a:t>
            </a:r>
          </a:p>
          <a:p>
            <a:endParaRPr dirty="0"/>
          </a:p>
        </p:txBody>
      </p:sp>
      <p:pic>
        <p:nvPicPr>
          <p:cNvPr id="4" name="Picture 3" descr="ziggurat_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1676400"/>
            <a:ext cx="3048000" cy="2273808"/>
          </a:xfrm>
          <a:prstGeom prst="rect">
            <a:avLst/>
          </a:prstGeom>
        </p:spPr>
      </p:pic>
      <p:pic>
        <p:nvPicPr>
          <p:cNvPr id="5" name="Picture 4" descr="ziggurat-of-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4114800"/>
            <a:ext cx="4781550" cy="3171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Egypt: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lvl="0" rtl="0">
              <a:buNone/>
            </a:pPr>
            <a:r>
              <a:rPr lang="en-US" sz="3600" dirty="0"/>
              <a:t>divided into three parts:</a:t>
            </a:r>
          </a:p>
          <a:p>
            <a:endParaRPr dirty="0"/>
          </a:p>
          <a:p>
            <a:endParaRPr dirty="0"/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Old,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Middle, &amp;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New Kingdoms</a:t>
            </a:r>
          </a:p>
          <a:p>
            <a:endParaRPr dirty="0"/>
          </a:p>
        </p:txBody>
      </p:sp>
      <p:pic>
        <p:nvPicPr>
          <p:cNvPr id="4" name="Picture 3" descr="egypt-cam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4648200"/>
            <a:ext cx="3810000" cy="2638425"/>
          </a:xfrm>
          <a:prstGeom prst="rect">
            <a:avLst/>
          </a:prstGeom>
        </p:spPr>
      </p:pic>
      <p:pic>
        <p:nvPicPr>
          <p:cNvPr id="5" name="Picture 4" descr="king t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4953000"/>
            <a:ext cx="2133600" cy="2133600"/>
          </a:xfrm>
          <a:prstGeom prst="rect">
            <a:avLst/>
          </a:prstGeom>
        </p:spPr>
      </p:pic>
      <p:pic>
        <p:nvPicPr>
          <p:cNvPr id="6" name="Picture 5" descr="egypt_ma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1600200"/>
            <a:ext cx="3924300" cy="289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 sz="3600"/>
              <a:t>During the New Kingdom. . .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Egypt became the strongest power in the world and fought with bronze weapons and two-wheeled chariots. </a:t>
            </a:r>
          </a:p>
          <a:p>
            <a:endParaRPr dirty="0"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Thutmose III and </a:t>
            </a:r>
            <a:r>
              <a:rPr lang="en-US" sz="3000" dirty="0" err="1"/>
              <a:t>Rameses</a:t>
            </a:r>
            <a:r>
              <a:rPr lang="en-US" sz="3000" dirty="0"/>
              <a:t> II ruled in this dynasty.</a:t>
            </a:r>
          </a:p>
          <a:p>
            <a:endParaRPr dirty="0"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Egypt was conquered by the Assyrians in 671 B.C.</a:t>
            </a:r>
          </a:p>
        </p:txBody>
      </p:sp>
      <p:pic>
        <p:nvPicPr>
          <p:cNvPr id="4" name="Picture 3" descr="chari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4495800"/>
            <a:ext cx="3124200" cy="2971800"/>
          </a:xfrm>
          <a:prstGeom prst="rect">
            <a:avLst/>
          </a:prstGeom>
        </p:spPr>
      </p:pic>
      <p:pic>
        <p:nvPicPr>
          <p:cNvPr id="5" name="Picture 4" descr="Rame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4648200"/>
            <a:ext cx="2628900" cy="2762250"/>
          </a:xfrm>
          <a:prstGeom prst="rect">
            <a:avLst/>
          </a:prstGeom>
        </p:spPr>
      </p:pic>
      <p:pic>
        <p:nvPicPr>
          <p:cNvPr id="6" name="Picture 5" descr="Thutmo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0" y="4572000"/>
            <a:ext cx="2476500" cy="289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Hebrews: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04800" y="1112250"/>
            <a:ext cx="9550500" cy="6203099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
The early Hebrews (Jews) were descendents of Abraham. Abraham was the grandfather of Jacob</a:t>
            </a:r>
            <a:r>
              <a:rPr lang="en-US" sz="3600"/>
              <a:t>, </a:t>
            </a:r>
            <a:r>
              <a:rPr lang="en-US" sz="3600" smtClean="0"/>
              <a:t>known </a:t>
            </a:r>
            <a:r>
              <a:rPr lang="en-US" sz="3600" dirty="0"/>
              <a:t>as Israel. Israel’s twelve sons were the heads of the Twelve Tribes of Israel. </a:t>
            </a:r>
            <a:endParaRPr lang="en-US" sz="3600" dirty="0" smtClean="0"/>
          </a:p>
          <a:p>
            <a:pPr marL="457200" lvl="0" indent="-457200">
              <a:buClr>
                <a:schemeClr val="dk1"/>
              </a:buClr>
              <a:buSzPct val="100000"/>
            </a:pPr>
            <a:endParaRPr lang="en-US" sz="3600" dirty="0"/>
          </a:p>
        </p:txBody>
      </p:sp>
      <p:pic>
        <p:nvPicPr>
          <p:cNvPr id="4" name="Picture 3" descr="12-tribes-map-1809x2814x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038600"/>
            <a:ext cx="4136571" cy="3429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The Exodus: 1200- 1020 B.C.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/>
              <a:t>To escape famine, the Jews moved from Canaan back into Egypt. Over time they became enslaved by the Egyptians until Moses led them </a:t>
            </a:r>
            <a:r>
              <a:rPr lang="en-US" sz="3600" dirty="0" smtClean="0"/>
              <a:t>back </a:t>
            </a:r>
            <a:r>
              <a:rPr lang="en-US" sz="3600" dirty="0"/>
              <a:t>to Canaan.</a:t>
            </a:r>
          </a:p>
        </p:txBody>
      </p:sp>
      <p:pic>
        <p:nvPicPr>
          <p:cNvPr id="4" name="Picture 3" descr="moses_parting_the_red_s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4114800"/>
            <a:ext cx="4826000" cy="3276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1884000" y="2764975"/>
            <a:ext cx="6291599" cy="1827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6000"/>
              <a:t>Literary Terms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The Kingdom of Israel: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378100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The Hebrews became united under King Saul’s ruling.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King David established Israel. 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David’s son Solomon built the Temple of Solomon in Jerusalem.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After Solomon’s death, the kingdom split into the two kingdoms of Israel &amp; Judah.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ing_solomon_temple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828800"/>
            <a:ext cx="5181600" cy="5172075"/>
          </a:xfrm>
          <a:prstGeom prst="rect">
            <a:avLst/>
          </a:prstGeom>
        </p:spPr>
      </p:pic>
      <p:pic>
        <p:nvPicPr>
          <p:cNvPr id="5" name="Picture 4" descr="Solomons Temple 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1828800"/>
            <a:ext cx="3810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Things we’ll talk about in this unit. . 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04800" y="1734325"/>
            <a:ext cx="9550500" cy="5580899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How do these stories reflect beliefs and events that are significant to us today?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Can you see any archetypes (common situations, characters, or images that frequently appear) that are still used in modern literature you’ve read?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/>
              <a:t>Why should we read literature today?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64" name="Shape 264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65" name="Shape 265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66" name="Shape 266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67" name="Shape 267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68" name="Shape 268"/>
          <p:cNvSpPr/>
          <p:nvPr/>
        </p:nvSpPr>
        <p:spPr>
          <a:xfrm>
            <a:off x="335125" y="1696850"/>
            <a:ext cx="9449150" cy="379304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69" name="Shape 269"/>
          <p:cNvSpPr txBox="1"/>
          <p:nvPr/>
        </p:nvSpPr>
        <p:spPr>
          <a:xfrm>
            <a:off x="335125" y="169685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Encounter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484850" y="169685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Helps/Hinders/Both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634550" y="169685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Gilgamesh Does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35125" y="210890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lions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484850" y="210890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hinder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634550" y="2108900"/>
            <a:ext cx="3225899" cy="488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*Prays to moon god for protection</a:t>
            </a:r>
          </a:p>
          <a:p>
            <a:pPr marL="0" marR="0" indent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*attacks and scatters the lions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84" name="Shape 284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85" name="Shape 285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86" name="Shape 286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87" name="Shape 287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88" name="Shape 288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35275" y="253975"/>
            <a:ext cx="9558850" cy="91947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291"/>
              </a:spcBef>
              <a:spcAft>
                <a:spcPts val="291"/>
              </a:spcAft>
              <a:buNone/>
            </a:pPr>
            <a:r>
              <a:rPr lang="en-US" sz="3300">
                <a:solidFill>
                  <a:srgbClr val="698182"/>
                </a:solidFill>
                <a:latin typeface="Arial"/>
                <a:ea typeface="Arial"/>
                <a:cs typeface="Arial"/>
                <a:sym typeface="Arial"/>
              </a:rPr>
              <a:t>Definition of Heroism</a:t>
            </a:r>
          </a:p>
        </p:txBody>
      </p:sp>
      <p:sp>
        <p:nvSpPr>
          <p:cNvPr id="290" name="Shape 290"/>
          <p:cNvSpPr/>
          <p:nvPr/>
        </p:nvSpPr>
        <p:spPr>
          <a:xfrm>
            <a:off x="335275" y="1696700"/>
            <a:ext cx="9448799" cy="507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35275" y="1696700"/>
            <a:ext cx="9524999" cy="5156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2250" algn="l">
              <a:lnSpc>
                <a:spcPct val="122727"/>
              </a:lnSpc>
              <a:spcBef>
                <a:spcPts val="436"/>
              </a:spcBef>
              <a:spcAft>
                <a:spcPts val="43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you define heroism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writing, think about the kind of heroism Gilgamesh </a:t>
            </a:r>
            <a:r>
              <a:rPr lang="en-US" sz="2700"/>
              <a:t>demonstrates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different points in the story. Consider how your ideal hero would compare with Gilgamesh. Then write a paragraph (6-8 sentences) giving your definition.</a:t>
            </a:r>
          </a:p>
          <a:p>
            <a:endParaRPr/>
          </a:p>
          <a:p>
            <a:endParaRPr/>
          </a:p>
          <a:p>
            <a:pPr marL="0" marR="0" indent="0" algn="l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**Be sure to include some specific examples of heroic behavior.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35275" y="253975"/>
            <a:ext cx="9558850" cy="91947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291"/>
              </a:spcBef>
              <a:spcAft>
                <a:spcPts val="291"/>
              </a:spcAft>
              <a:buNone/>
            </a:pPr>
            <a:r>
              <a:rPr lang="en-US" sz="3300">
                <a:solidFill>
                  <a:srgbClr val="698182"/>
                </a:solidFill>
                <a:latin typeface="Arial"/>
                <a:ea typeface="Arial"/>
                <a:cs typeface="Arial"/>
                <a:sym typeface="Arial"/>
              </a:rPr>
              <a:t>Sacred Literature as mythology</a:t>
            </a:r>
          </a:p>
        </p:txBody>
      </p:sp>
      <p:sp>
        <p:nvSpPr>
          <p:cNvPr id="110" name="Shape 110"/>
          <p:cNvSpPr/>
          <p:nvPr/>
        </p:nvSpPr>
        <p:spPr>
          <a:xfrm>
            <a:off x="335275" y="1696700"/>
            <a:ext cx="9448799" cy="507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35275" y="1696700"/>
            <a:ext cx="9524999" cy="5156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2250" algn="l" rtl="0">
              <a:lnSpc>
                <a:spcPct val="122727"/>
              </a:lnSpc>
              <a:spcBef>
                <a:spcPts val="436"/>
              </a:spcBef>
              <a:spcAft>
                <a:spcPts val="43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</a:t>
            </a: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endParaRPr/>
          </a:p>
          <a:p>
            <a:pPr marR="0" lvl="0" algn="l">
              <a:lnSpc>
                <a:spcPct val="122727"/>
              </a:lnSpc>
              <a:spcBef>
                <a:spcPts val="436"/>
              </a:spcBef>
              <a:spcAft>
                <a:spcPts val="436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Myths 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as traditional stories about gods and goddesses that serve to explain the natural phenomena, the human situation, or the origin of a belief or ritual. </a:t>
            </a:r>
            <a:r>
              <a:rPr lang="en-US" sz="2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Epic of Gilgamesh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incorporates several Sumerian myths into its plot.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9" name="Shape 119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22" name="Shape 122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23" name="Shape 123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26" name="Shape 126"/>
          <p:cNvSpPr/>
          <p:nvPr/>
        </p:nvSpPr>
        <p:spPr>
          <a:xfrm>
            <a:off x="335275" y="1696700"/>
            <a:ext cx="9448799" cy="507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35275" y="1696700"/>
            <a:ext cx="9524999" cy="5156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</a:t>
            </a: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 journey to find a treasure, achieve a goal, (such as bringing back a valuable object or acquiring knowledge) or undergoing a personal transformation. 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*What are some examples of quests?</a:t>
            </a:r>
          </a:p>
          <a:p>
            <a:endParaRPr/>
          </a:p>
          <a:p>
            <a:pPr marL="0" marR="0" indent="0" algn="l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*An </a:t>
            </a: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long narrative poem celebrating the great deeds of one or more legendary heroes, in a grand ceremonious style.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35275" y="253975"/>
            <a:ext cx="9558850" cy="91947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291"/>
              </a:spcBef>
              <a:spcAft>
                <a:spcPts val="291"/>
              </a:spcAft>
              <a:buNone/>
            </a:pPr>
            <a:r>
              <a:rPr lang="en-US" sz="3300">
                <a:solidFill>
                  <a:srgbClr val="698182"/>
                </a:solidFill>
                <a:latin typeface="Arial"/>
                <a:ea typeface="Arial"/>
                <a:cs typeface="Arial"/>
                <a:sym typeface="Arial"/>
              </a:rPr>
              <a:t>What is an archetype?</a:t>
            </a:r>
          </a:p>
        </p:txBody>
      </p:sp>
      <p:sp>
        <p:nvSpPr>
          <p:cNvPr id="143" name="Shape 143"/>
          <p:cNvSpPr/>
          <p:nvPr/>
        </p:nvSpPr>
        <p:spPr>
          <a:xfrm>
            <a:off x="335275" y="1696700"/>
            <a:ext cx="9448799" cy="507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35275" y="1696700"/>
            <a:ext cx="9524999" cy="5156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2250" algn="l" rtl="0">
              <a:lnSpc>
                <a:spcPct val="122727"/>
              </a:lnSpc>
              <a:spcBef>
                <a:spcPts val="436"/>
              </a:spcBef>
              <a:spcAft>
                <a:spcPts val="43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elements such as situations, characters, or images that appear again and again in literature and art are called </a:t>
            </a: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archetypes. </a:t>
            </a:r>
          </a:p>
          <a:p>
            <a:endParaRPr/>
          </a:p>
          <a:p>
            <a:pPr marL="381000" marR="0" lvl="0" indent="-222250" algn="l">
              <a:lnSpc>
                <a:spcPct val="122727"/>
              </a:lnSpc>
              <a:spcBef>
                <a:spcPts val="436"/>
              </a:spcBef>
              <a:spcAft>
                <a:spcPts val="43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Archetypes provide good analogies for life and exploration. They reflect universal characteristics of the human experience and apply to</a:t>
            </a: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people, regardless of time or culture.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7450650"/>
            <a:ext cx="10159999" cy="169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x="0" y="0"/>
            <a:ext cx="10159999" cy="1548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x="0" y="0"/>
            <a:ext cx="169324" cy="762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x="9990650" y="0"/>
            <a:ext cx="169324" cy="762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165925" y="7098200"/>
            <a:ext cx="9814549" cy="3439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169325" y="172700"/>
            <a:ext cx="9814549" cy="7274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169325" y="1418600"/>
            <a:ext cx="9814549" cy="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x="4741325" y="1062250"/>
            <a:ext cx="677325" cy="6773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x="4846300" y="1167225"/>
            <a:ext cx="467349" cy="46734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x="335275" y="253975"/>
            <a:ext cx="9482650" cy="8432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x="335275" y="1696700"/>
            <a:ext cx="9448799" cy="507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35275" y="1696700"/>
            <a:ext cx="9524999" cy="5156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 hero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special powers or special friends that help (or hinder) him or her on the journey. </a:t>
            </a:r>
          </a:p>
          <a:p>
            <a:endParaRPr/>
          </a:p>
          <a:p>
            <a:pPr marL="0" marR="0" indent="0" algn="l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  <a:buNone/>
            </a:pPr>
            <a:r>
              <a:rPr lang="en-US" sz="2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**As you read this story, notice what powers or friends Gilgamesh has and the roles they play in his quest.</a:t>
            </a:r>
            <a:r>
              <a:rPr lang="en-US" sz="2700" i="1"/>
              <a:t>*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431800" y="2079950"/>
            <a:ext cx="9067800" cy="409225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6000" dirty="0"/>
              <a:t>A little history. . </a:t>
            </a:r>
            <a:r>
              <a:rPr lang="en-US" sz="6000" dirty="0" smtClean="0"/>
              <a:t>.because literature derives from it!  </a:t>
            </a:r>
            <a:endParaRPr lang="en-US" sz="6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401975" y="664125"/>
            <a:ext cx="9280200" cy="6309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rgbClr val="000000"/>
              </a:buClr>
              <a:buSzPct val="100000"/>
            </a:pPr>
            <a:r>
              <a:rPr lang="en-US" sz="3600" dirty="0"/>
              <a:t>
Some of the oldest written literature in the world comes from the </a:t>
            </a:r>
          </a:p>
          <a:p>
            <a:endParaRPr dirty="0"/>
          </a:p>
          <a:p>
            <a:pPr lvl="0" rtl="0">
              <a:buNone/>
            </a:pPr>
            <a:r>
              <a:rPr lang="en-US" sz="3600" dirty="0"/>
              <a:t>1) Mesopotamians, (present-day Iraq)</a:t>
            </a:r>
          </a:p>
          <a:p>
            <a:pPr lvl="0" rtl="0">
              <a:buNone/>
            </a:pPr>
            <a:r>
              <a:rPr lang="en-US" sz="3600" dirty="0"/>
              <a:t>2) Egyptians, and</a:t>
            </a:r>
          </a:p>
          <a:p>
            <a:pPr marL="0" lvl="0" indent="0" rtl="0">
              <a:buNone/>
            </a:pPr>
            <a:r>
              <a:rPr lang="en-US" sz="3600" dirty="0"/>
              <a:t>3) Hebrews.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08000" y="19735"/>
            <a:ext cx="9144000" cy="12698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buNone/>
            </a:pPr>
            <a:r>
              <a:rPr lang="en-US"/>
              <a:t>Sumerians: 3500-2350 B.C.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4800" y="1653850"/>
            <a:ext cx="9550500" cy="5661299"/>
          </a:xfrm>
          <a:prstGeom prst="rect">
            <a:avLst/>
          </a:prstGeom>
        </p:spPr>
        <p:txBody>
          <a:bodyPr lIns="101575" tIns="101575" rIns="101575" bIns="10157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the first Mesopotamians</a:t>
            </a:r>
          </a:p>
          <a:p>
            <a:endParaRPr dirty="0"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invented </a:t>
            </a:r>
            <a:r>
              <a:rPr lang="en-US" sz="3000" b="1" dirty="0"/>
              <a:t>cuneiform </a:t>
            </a:r>
            <a:r>
              <a:rPr lang="en-US" sz="3000" dirty="0"/>
              <a:t>writing: the world’s </a:t>
            </a:r>
            <a:r>
              <a:rPr lang="en-US" sz="3000" i="1" dirty="0"/>
              <a:t>first</a:t>
            </a:r>
            <a:r>
              <a:rPr lang="en-US" sz="3000" dirty="0"/>
              <a:t> writing, appeared “wedge-shaped”. . . </a:t>
            </a:r>
            <a:endParaRPr lang="en-US" sz="3000" dirty="0" smtClean="0"/>
          </a:p>
          <a:p>
            <a:pPr marL="457200" lvl="0" indent="-419100" rtl="0">
              <a:buClr>
                <a:schemeClr val="dk1"/>
              </a:buClr>
              <a:buSzPct val="100000"/>
            </a:pPr>
            <a:endParaRPr lang="en-US" sz="3000" dirty="0"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/>
              <a:t>What does writing set the groundwork for? </a:t>
            </a:r>
          </a:p>
          <a:p>
            <a:endParaRPr dirty="0"/>
          </a:p>
          <a:p>
            <a:pPr marL="457200" lvl="0" indent="-368300" rtl="0">
              <a:buClr>
                <a:schemeClr val="dk1"/>
              </a:buClr>
              <a:buSzPct val="73333"/>
              <a:buFont typeface="Arial"/>
              <a:buChar char="●"/>
            </a:pPr>
            <a:r>
              <a:rPr lang="en-US" sz="3000" dirty="0"/>
              <a:t>lived in large city-states with their own ruler, army, and patron deity (god).</a:t>
            </a:r>
            <a:r>
              <a:rPr lang="en-US" dirty="0"/>
              <a:t> 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678</Words>
  <Application>Microsoft Office PowerPoint</Application>
  <PresentationFormat>Custom</PresentationFormat>
  <Paragraphs>103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/>
      <vt:lpstr>Slide 1</vt:lpstr>
      <vt:lpstr>Slide 2</vt:lpstr>
      <vt:lpstr>Sacred Literature as mythology</vt:lpstr>
      <vt:lpstr>Slide 4</vt:lpstr>
      <vt:lpstr>What is an archetype?</vt:lpstr>
      <vt:lpstr>Slide 6</vt:lpstr>
      <vt:lpstr>Slide 7</vt:lpstr>
      <vt:lpstr>Slide 8</vt:lpstr>
      <vt:lpstr>Sumerians: 3500-2350 B.C.</vt:lpstr>
      <vt:lpstr>Cuneiform</vt:lpstr>
      <vt:lpstr>Akkadians: 2350-2000 B.C.</vt:lpstr>
      <vt:lpstr>Babylonians: 2000-1570 B.C.</vt:lpstr>
      <vt:lpstr>Babylonians: laying down the law</vt:lpstr>
      <vt:lpstr>Assyrians: 850-612 B.C. </vt:lpstr>
      <vt:lpstr>Mesopotamian accomplishments:</vt:lpstr>
      <vt:lpstr>Egypt: </vt:lpstr>
      <vt:lpstr>During the New Kingdom. . . </vt:lpstr>
      <vt:lpstr>Hebrews:</vt:lpstr>
      <vt:lpstr>The Exodus: 1200- 1020 B.C.</vt:lpstr>
      <vt:lpstr>The Kingdom of Israel:</vt:lpstr>
      <vt:lpstr>Slide 21</vt:lpstr>
      <vt:lpstr>Things we’ll talk about in this unit. . .</vt:lpstr>
      <vt:lpstr>Slide 23</vt:lpstr>
      <vt:lpstr>Definition of Heroism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Joye Server</dc:creator>
  <cp:lastModifiedBy>fcboe</cp:lastModifiedBy>
  <cp:revision>15</cp:revision>
  <dcterms:modified xsi:type="dcterms:W3CDTF">2013-08-20T19:43:23Z</dcterms:modified>
</cp:coreProperties>
</file>