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511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9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 b="0" i="0" u="none" strike="noStrike" cap="none" baseline="0"/>
            </a:lvl2pPr>
            <a:lvl3pPr marL="1143000" marR="0" indent="-158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 b="0" i="0" u="none" strike="noStrike" cap="none" baseline="0"/>
            </a:lvl3pPr>
            <a:lvl4pPr marL="1600200" marR="0" indent="-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/>
            </a:lvl4pPr>
            <a:lvl5pPr marL="2057400" marR="0" indent="-120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 b="0" i="0" u="none" strike="noStrike" cap="none" baseline="0"/>
            </a:lvl5pPr>
            <a:lvl6pPr marL="25146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 idx="2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9075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/>
            </a:lvl2pPr>
            <a:lvl3pPr marL="1143000" indent="-158750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/>
            </a:lvl3pPr>
            <a:lvl4pPr marL="1600200" indent="-1651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/>
            </a:lvl4pPr>
            <a:lvl5pPr marL="2057400" indent="-1206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/>
            </a:lvl5pPr>
            <a:lvl6pPr marL="25146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9075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/>
            </a:lvl2pPr>
            <a:lvl3pPr marL="1143000" indent="-158750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/>
            </a:lvl3pPr>
            <a:lvl4pPr marL="1600200" indent="-1651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/>
            </a:lvl4pPr>
            <a:lvl5pPr marL="2057400" indent="-1206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/>
            </a:lvl5pPr>
            <a:lvl6pPr marL="25146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511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9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 b="0" i="0" u="none" strike="noStrike" cap="none" baseline="0"/>
            </a:lvl2pPr>
            <a:lvl3pPr marL="1143000" marR="0" indent="-158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 b="0" i="0" u="none" strike="noStrike" cap="none" baseline="0"/>
            </a:lvl3pPr>
            <a:lvl4pPr marL="1600200" marR="0" indent="-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/>
            </a:lvl4pPr>
            <a:lvl5pPr marL="2057400" marR="0" indent="-120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 b="0" i="0" u="none" strike="noStrike" cap="none" baseline="0"/>
            </a:lvl5pPr>
            <a:lvl6pPr marL="25146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266700" y="6172200"/>
            <a:ext cx="8610599" cy="0"/>
          </a:xfrm>
          <a:prstGeom prst="straightConnector1">
            <a:avLst/>
          </a:prstGeom>
          <a:noFill/>
          <a:ln w="12700" cap="rnd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228600" y="304800"/>
            <a:ext cx="8610599" cy="0"/>
          </a:xfrm>
          <a:prstGeom prst="straightConnector1">
            <a:avLst/>
          </a:prstGeom>
          <a:noFill/>
          <a:ln w="76200" cap="rnd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1" name="Shape 11"/>
          <p:cNvGrpSpPr/>
          <p:nvPr/>
        </p:nvGrpSpPr>
        <p:grpSpPr>
          <a:xfrm>
            <a:off x="228600" y="457200"/>
            <a:ext cx="1246186" cy="1371599"/>
            <a:chOff x="228600" y="457200"/>
            <a:chExt cx="1246186" cy="1371599"/>
          </a:xfrm>
        </p:grpSpPr>
        <p:sp>
          <p:nvSpPr>
            <p:cNvPr id="12" name="Shape 12"/>
            <p:cNvSpPr/>
            <p:nvPr/>
          </p:nvSpPr>
          <p:spPr>
            <a:xfrm>
              <a:off x="935037" y="457200"/>
              <a:ext cx="44450" cy="8477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835025" y="457200"/>
              <a:ext cx="44450" cy="746125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733425" y="457200"/>
              <a:ext cx="44450" cy="63658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31825" y="457200"/>
              <a:ext cx="44450" cy="530224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31812" y="457200"/>
              <a:ext cx="44450" cy="42703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430212" y="457200"/>
              <a:ext cx="44450" cy="31273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328612" y="457200"/>
              <a:ext cx="46036" cy="2158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28600" y="457200"/>
              <a:ext cx="44450" cy="10794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036637" y="457200"/>
              <a:ext cx="41275" cy="9509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135062" y="457200"/>
              <a:ext cx="41275" cy="10588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31900" y="457200"/>
              <a:ext cx="42861" cy="1160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331912" y="457200"/>
              <a:ext cx="44450" cy="127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1431925" y="457200"/>
              <a:ext cx="42861" cy="13715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2y_GwKzxc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vCTaccEkM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e8aZqgxV7Q&amp;NR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ZZ1_CQD1jS8" TargetMode="External"/><Relationship Id="rId4" Type="http://schemas.openxmlformats.org/officeDocument/2006/relationships/hyperlink" Target="http://www.youtube.com/watch?v=MLPltgIhZr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iWTcVHdSF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XCA_d5qEF1k" TargetMode="External"/><Relationship Id="rId4" Type="http://schemas.openxmlformats.org/officeDocument/2006/relationships/hyperlink" Target="http://www.youtube.com/watch?v=Tl22YOOCre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Ide9dgoZk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tWGiOuzpe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wGykVbfgUE&amp;feature=relmf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4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Logical fallacies and 4 common modes of writing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American Literature EOCT Review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Either/or, bandwagon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http://www.youtube.com/watch?v=r2y_GwKzxck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Bandwagon*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http://www.youtube.com/watch?v=jvCTaccEkMI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http://www.youtube.com/watch?v=02vku-6fZWQ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Cause-effect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http://www.youtube.com/watch?v=Ge8aZqgxV7Q&amp;NR=1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Testimonial, beautiful people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http://www.youtube.com/watch?v=MLPltgIhZrI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http://www.youtube.com/watch?v=ZZ1_CQD1jS8</a:t>
            </a:r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Card stacking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http://www.youtube.com/watch?v=xiWTcVHdSFo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http://www.youtube.com/watch?v=Tl22YOOCreE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Stereotyping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http://www.youtube.com/watch?v=XCA_d5qEF1k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http://www.youtube.com/watch?v=L72rATeYN98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Rhetorical questions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http://www.youtube.com/watch?v=xXHUdvvHTkw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http://www.youtube.com/watch?v=4Ide9dgoZkk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Four common types of writing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676400" y="1178858"/>
            <a:ext cx="7010400" cy="491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Narration: tells a story (fiction or nonfiction), usually has a plot, climax, and resolution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Descriptive: describes a person, place, or setting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Persuasion: attempts to influence the readers thoughts (here’s where logical fallacies come in)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Exposition: explains something (like an encyclopedia article)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EOCT day 2?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b="1" cap="small"/>
              <a:t>Types of Writing</a:t>
            </a:r>
          </a:p>
          <a:p>
            <a:endParaRPr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Descriptive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Expository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Narrative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Persuasive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Logical fallacies are…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676400" y="1178858"/>
            <a:ext cx="7010400" cy="491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Illogical arguments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Used to persuade listeners/consumers to feel a certain way or do something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Comprised of over exaggerations, scare tactics, and/or emotional appeals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way advertisers can try to manipulate consumers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What is a logical fallacy?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http://www.youtube.com/watch?v=ytWGiOuzpe4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Why should we know about them?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676400" y="1592716"/>
            <a:ext cx="7010400" cy="49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They are EVERYWHERE: in tv and radio commercials, print ads, television shows, movies, political speeches and ads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They have been used for centuries: everything from speeches in </a:t>
            </a:r>
            <a:r>
              <a:rPr lang="en-US"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Julius Caesar 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to ads from the 1800’s to commercials today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 can avoid logical fallacies in our own writing and detect them in the writing of others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Knowledge of logical fallacies empowers us to be educated consumers in society.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Faulty reasoning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676400" y="1161958"/>
            <a:ext cx="7010400" cy="493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Circular reasoning: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Trying to prove a statement by repeating it in different words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1428"/>
              <a:buFont typeface="Arial"/>
              <a:buChar char="•"/>
            </a:pPr>
            <a:r>
              <a:rPr lang="en-US" sz="21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“Antibiotics are being overused because people take them too often.”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Cause-and-effect fallacy: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Falsely assuming that because one event follows another, the first event caused the second: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1428"/>
              <a:buFont typeface="Arial"/>
              <a:buChar char="•"/>
            </a:pPr>
            <a:r>
              <a:rPr lang="en-US" sz="21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“If we don’t make laws limiting tattoos, there will be more and more gang members.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Faulty reasoning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507666" y="1136442"/>
            <a:ext cx="7178999" cy="526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Either-or fallacy: 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Stating that there are only two alternatives when there are many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“If we don’t set limits on prescribing antibiotics, we will face worldwide epidemics caused by untreatable supermicrobes.”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Bandwagon: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Everyone else is doing it so why not you?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“Millions of people have switched to [insert brand name here].”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Types of logical fallacies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549708" y="1447800"/>
            <a:ext cx="7136999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Testimonial: 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Using a “true” story to convince the reader.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“If it could happen to me…” 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Card stacking: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Only positive information is presented, without any contradictory or negative information.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Nicotine has been shown to lower incidences of Alzheimer’s disease, can boost the growth of new blood vessels, and may even reduce depression.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Faulty reasoning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676400" y="1178858"/>
            <a:ext cx="7010400" cy="491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Stereotyping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creates a simplified picture of a complex situation, individual, or group.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Rhetorical questions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Asks questions for which no answer is needed, to try to force the reader/listener to agree.</a:t>
            </a:r>
          </a:p>
          <a:p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“Are you tired of trash bags that rip and tear?”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676400" y="1364658"/>
            <a:ext cx="7010400" cy="473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Cause-and-effect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http://www.youtube.com/watch?v=owGykVbfgUE&amp;feature=relmfu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ascade 1">
      <a:dk1>
        <a:srgbClr val="FFFFFF"/>
      </a:dk1>
      <a:lt1>
        <a:srgbClr val="000066"/>
      </a:lt1>
      <a:dk2>
        <a:srgbClr val="FFFFFF"/>
      </a:dk2>
      <a:lt2>
        <a:srgbClr val="FFFFCC"/>
      </a:lt2>
      <a:accent1>
        <a:srgbClr val="0078F0"/>
      </a:accent1>
      <a:accent2>
        <a:srgbClr val="CCECFF"/>
      </a:accent2>
      <a:accent3>
        <a:srgbClr val="000066"/>
      </a:accent3>
      <a:accent4>
        <a:srgbClr val="0078F0"/>
      </a:accent4>
      <a:accent5>
        <a:srgbClr val="CCECFF"/>
      </a:accent5>
      <a:accent6>
        <a:srgbClr val="000066"/>
      </a:accent6>
      <a:hlink>
        <a:srgbClr val="3399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(4:3)</PresentationFormat>
  <Paragraphs>94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Logical fallacies and 4 common modes of writing</vt:lpstr>
      <vt:lpstr>Logical fallacies are…</vt:lpstr>
      <vt:lpstr>What is a logical fallacy?</vt:lpstr>
      <vt:lpstr>Why should we know about them?</vt:lpstr>
      <vt:lpstr>Faulty reasoning</vt:lpstr>
      <vt:lpstr>Faulty reasoning</vt:lpstr>
      <vt:lpstr>Types of logical fallacies</vt:lpstr>
      <vt:lpstr>Faulty reasoning</vt:lpstr>
      <vt:lpstr>Examples</vt:lpstr>
      <vt:lpstr>Examples</vt:lpstr>
      <vt:lpstr>Examples</vt:lpstr>
      <vt:lpstr>Examples</vt:lpstr>
      <vt:lpstr>Examples</vt:lpstr>
      <vt:lpstr>Four common types of writing</vt:lpstr>
      <vt:lpstr>EOCT day 2?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fallacies and 4 common modes of writing</dc:title>
  <dc:creator>Joye Server</dc:creator>
  <cp:lastModifiedBy>fcboe</cp:lastModifiedBy>
  <cp:revision>1</cp:revision>
  <dcterms:modified xsi:type="dcterms:W3CDTF">2013-04-08T15:11:33Z</dcterms:modified>
</cp:coreProperties>
</file>