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6" r:id="rId2"/>
    <p:sldId id="256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00" r:id="rId20"/>
    <p:sldId id="299" r:id="rId21"/>
    <p:sldId id="298" r:id="rId22"/>
    <p:sldId id="297" r:id="rId23"/>
    <p:sldId id="301" r:id="rId24"/>
    <p:sldId id="305" r:id="rId25"/>
    <p:sldId id="304" r:id="rId26"/>
    <p:sldId id="303" r:id="rId27"/>
    <p:sldId id="30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AD767F-922C-4C29-8499-16A6CD9734E7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ED3BB0-29F0-48AF-8E6B-BC1C34FA6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Created by Educational Technology Network. www.edtechnetwork.com 2009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9B0C9B-40B4-41C8-8F63-24CA1E6D49B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B4AD6A-CD65-4903-9F2B-AB3B8E1CE8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59F850-C2B1-4192-B428-F5163E3517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F47B0D-92AF-49F4-9394-80E6EF1702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51E527-0821-468F-A8C9-E17667AD00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BA16BC-09DC-427E-8904-554327BFC44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7B34FB-34A9-44B5-8946-CF80397853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EE182-A33C-46C6-98F7-2A4350860A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446ABD-FA8A-4A9E-9210-EAC1835667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721401-2085-4DA5-A922-8C7426EC77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43CF20-D09F-44AC-BB65-895DA8B6BD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206EA1-1A95-4148-BDB8-369644F501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804035-5F2A-4EA8-BF47-ABEB63D334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B6556-F441-4D76-BD81-8417A004F9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13C60C-6B94-4467-BCCF-ACF3FE32B9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D9F1D5-B555-4C13-862B-A1EA1D08AA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C64AFB-CAE5-49A0-BE75-A64DEBAC3D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C6A989-ED0E-4234-BDD0-7A881F4C8D8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4911BA-AB5B-4049-A7B1-C78576DFF9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3320DD-CA08-4469-A2B9-BF8EF76E6E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18D9EE-264E-4E41-954C-3C63CBD386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13AAB-B99C-4D80-A826-3B2F20154A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48EA11-0EEC-4A61-9493-B6E5C8B22C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402A79-F425-44C4-8306-BA8FA14D2E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2BC0FD-CC71-4DD8-A53D-6952E15762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576709-F403-480D-8901-A66F1145B1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A9D55-A6A1-479D-8956-575FB5BA2A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FBDF9-5CEC-4EC4-9FBF-B316A05D4BCE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0610-4B53-4D82-84C8-B09A20FD3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35B4-23F3-4D83-8EA0-B0E09DDD8E96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64CEA-2AB8-45D8-9B34-F8EF3551F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72F-BEAD-4D5C-B4AB-B86C538B0B1F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E655-097E-46D8-B582-71517FB4E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CD15C-487D-489C-A369-CA8058699D6A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7108-5069-49D0-8E98-1A04F3428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29CC2-6588-4401-977D-C24619A2C887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2DC2-424E-47BA-B944-4DB2C83A4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1507-FCC7-42C0-84E5-B8D041CF13C5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C42D-9852-4185-8AC1-67A9EEC3F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109C2-4567-40B6-8E6E-CD70D681C0FF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B7F9E-F397-41F2-8E86-13421E5D7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D0D2-70F4-47EF-8220-21A1307D36A5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A7EC-A8C0-4454-8840-ACBB64D0C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E2BB-E3B7-4708-A2E2-577A317B5F22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B05B-C271-489B-8294-10BE12C61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792E-8FDB-44AA-BD0A-B774DB27DD50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D75A2-1DC3-402E-A08E-4498C1995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D678B-54C2-4ED3-9099-D459565E2AC3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BDA27-9D29-459D-A7CE-5D943495E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AA4286-5865-4A09-8CCA-1848BFEF05F3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856968-A7C6-48D8-87D5-4407B381E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1.xml"/><Relationship Id="rId7" Type="http://schemas.openxmlformats.org/officeDocument/2006/relationships/slide" Target="slide3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6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eopardyIco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Plagiarism edition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The date that the Declaration of Independence was signed.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The approximate number of trees cut down in the world’s rainforests every year.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/>
              <a:t>The exact number of people killed in a plane crash.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The exact words as they appear in a source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A condensed and reworded version of information taken from a source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/>
              <a:t>Carelessly or inadequately citing information from another source.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Submitting someone else’s words or ideas with the hopes of making the reader </a:t>
            </a:r>
          </a:p>
          <a:p>
            <a:r>
              <a:rPr lang="en-US" sz="4000" dirty="0" smtClean="0"/>
              <a:t>believe </a:t>
            </a:r>
            <a:r>
              <a:rPr lang="en-US" sz="4000" dirty="0"/>
              <a:t>that it is the writer’s own work.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A list of the sources quoted in a paper or essay.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It is not plagiarism to turn in someone else’s work with his or her permission.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It is ok to not include an in-text citation with a summary if you at least include the </a:t>
            </a:r>
          </a:p>
          <a:p>
            <a:r>
              <a:rPr lang="en-US" sz="4000" dirty="0"/>
              <a:t>	source in your works cited page.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rtlCol="0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ln/>
                <a:solidFill>
                  <a:schemeClr val="accent4">
                    <a:lumMod val="50000"/>
                  </a:schemeClr>
                </a:solidFill>
              </a:rPr>
              <a:t>POWERPOINT JEOPARDY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62800" y="1219200"/>
            <a:ext cx="16002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mtClean="0"/>
              <a:t>Category </a:t>
            </a:r>
            <a:r>
              <a:rPr lang="en-US" sz="2000" b="1" dirty="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86400" y="1219200"/>
            <a:ext cx="16002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True and False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0" y="1219200"/>
            <a:ext cx="16002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The Terms</a:t>
            </a:r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133600" y="1219200"/>
            <a:ext cx="16002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Does it need a citation?</a:t>
            </a:r>
            <a:endParaRPr lang="en-US" sz="2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457200" y="1219200"/>
            <a:ext cx="16002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Is it plagiarism?</a:t>
            </a:r>
            <a:endParaRPr lang="en-US" sz="2000" b="1" dirty="0"/>
          </a:p>
        </p:txBody>
      </p:sp>
      <p:sp>
        <p:nvSpPr>
          <p:cNvPr id="18" name="Rounded Rectangle 17">
            <a:hlinkClick r:id="rId3" action="ppaction://hlinksldjump"/>
          </p:cNvPr>
          <p:cNvSpPr/>
          <p:nvPr/>
        </p:nvSpPr>
        <p:spPr>
          <a:xfrm>
            <a:off x="457200" y="57912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19" name="Rounded Rectangle 18">
            <a:hlinkClick r:id="rId4" action="ppaction://hlinksldjump"/>
          </p:cNvPr>
          <p:cNvSpPr/>
          <p:nvPr/>
        </p:nvSpPr>
        <p:spPr>
          <a:xfrm>
            <a:off x="457200" y="48006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0" name="Rounded Rectangle 19">
            <a:hlinkClick r:id="rId5" action="ppaction://hlinksldjump"/>
          </p:cNvPr>
          <p:cNvSpPr/>
          <p:nvPr/>
        </p:nvSpPr>
        <p:spPr>
          <a:xfrm>
            <a:off x="457200" y="38100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1" name="Rounded Rectangle 20">
            <a:hlinkClick r:id="rId6" action="ppaction://hlinksldjump"/>
          </p:cNvPr>
          <p:cNvSpPr/>
          <p:nvPr/>
        </p:nvSpPr>
        <p:spPr>
          <a:xfrm>
            <a:off x="457200" y="28194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2" name="Rounded Rectangle 21">
            <a:hlinkClick r:id="rId7" action="ppaction://hlinksldjump"/>
          </p:cNvPr>
          <p:cNvSpPr/>
          <p:nvPr/>
        </p:nvSpPr>
        <p:spPr>
          <a:xfrm>
            <a:off x="457200" y="1828800"/>
            <a:ext cx="160020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3" name="Rounded Rectangle 22">
            <a:hlinkClick r:id="rId8" action="ppaction://hlinksldjump"/>
          </p:cNvPr>
          <p:cNvSpPr/>
          <p:nvPr/>
        </p:nvSpPr>
        <p:spPr>
          <a:xfrm>
            <a:off x="2133600" y="18288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4" name="Rounded Rectangle 23">
            <a:hlinkClick r:id="rId9" action="ppaction://hlinksldjump"/>
          </p:cNvPr>
          <p:cNvSpPr/>
          <p:nvPr/>
        </p:nvSpPr>
        <p:spPr>
          <a:xfrm>
            <a:off x="2133600" y="28194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25" name="Rounded Rectangle 24">
            <a:hlinkClick r:id="rId10" action="ppaction://hlinksldjump"/>
          </p:cNvPr>
          <p:cNvSpPr/>
          <p:nvPr/>
        </p:nvSpPr>
        <p:spPr>
          <a:xfrm>
            <a:off x="2133600" y="38100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26" name="Rounded Rectangle 25">
            <a:hlinkClick r:id="rId11" action="ppaction://hlinksldjump"/>
          </p:cNvPr>
          <p:cNvSpPr/>
          <p:nvPr/>
        </p:nvSpPr>
        <p:spPr>
          <a:xfrm>
            <a:off x="2133600" y="48006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27" name="Rounded Rectangle 26">
            <a:hlinkClick r:id="rId12" action="ppaction://hlinksldjump"/>
          </p:cNvPr>
          <p:cNvSpPr/>
          <p:nvPr/>
        </p:nvSpPr>
        <p:spPr>
          <a:xfrm>
            <a:off x="2133600" y="5791200"/>
            <a:ext cx="1600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28" name="Rounded Rectangle 27">
            <a:hlinkClick r:id="rId13" action="ppaction://hlinksldjump"/>
          </p:cNvPr>
          <p:cNvSpPr/>
          <p:nvPr/>
        </p:nvSpPr>
        <p:spPr>
          <a:xfrm>
            <a:off x="3810000" y="18288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29" name="Rounded Rectangle 28">
            <a:hlinkClick r:id="rId14" action="ppaction://hlinksldjump"/>
          </p:cNvPr>
          <p:cNvSpPr/>
          <p:nvPr/>
        </p:nvSpPr>
        <p:spPr>
          <a:xfrm>
            <a:off x="3810000" y="28194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0" name="Rounded Rectangle 29">
            <a:hlinkClick r:id="rId15" action="ppaction://hlinksldjump"/>
          </p:cNvPr>
          <p:cNvSpPr/>
          <p:nvPr/>
        </p:nvSpPr>
        <p:spPr>
          <a:xfrm>
            <a:off x="3810000" y="38100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1" name="Rounded Rectangle 30">
            <a:hlinkClick r:id="rId16" action="ppaction://hlinksldjump"/>
          </p:cNvPr>
          <p:cNvSpPr/>
          <p:nvPr/>
        </p:nvSpPr>
        <p:spPr>
          <a:xfrm>
            <a:off x="3810000" y="48006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2" name="Rounded Rectangle 31">
            <a:hlinkClick r:id="rId17" action="ppaction://hlinksldjump"/>
          </p:cNvPr>
          <p:cNvSpPr/>
          <p:nvPr/>
        </p:nvSpPr>
        <p:spPr>
          <a:xfrm>
            <a:off x="3810000" y="5791200"/>
            <a:ext cx="1600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3" name="Rounded Rectangle 32">
            <a:hlinkClick r:id="rId18" action="ppaction://hlinksldjump"/>
          </p:cNvPr>
          <p:cNvSpPr/>
          <p:nvPr/>
        </p:nvSpPr>
        <p:spPr>
          <a:xfrm>
            <a:off x="5486400" y="18288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4" name="Rounded Rectangle 33">
            <a:hlinkClick r:id="rId19" action="ppaction://hlinksldjump"/>
          </p:cNvPr>
          <p:cNvSpPr/>
          <p:nvPr/>
        </p:nvSpPr>
        <p:spPr>
          <a:xfrm>
            <a:off x="5486400" y="28194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35" name="Rounded Rectangle 34">
            <a:hlinkClick r:id="rId20" action="ppaction://hlinksldjump"/>
          </p:cNvPr>
          <p:cNvSpPr/>
          <p:nvPr/>
        </p:nvSpPr>
        <p:spPr>
          <a:xfrm>
            <a:off x="5486400" y="38100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36" name="Rounded Rectangle 35">
            <a:hlinkClick r:id="rId21" action="ppaction://hlinksldjump"/>
          </p:cNvPr>
          <p:cNvSpPr/>
          <p:nvPr/>
        </p:nvSpPr>
        <p:spPr>
          <a:xfrm>
            <a:off x="5486400" y="48006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37" name="Rounded Rectangle 36">
            <a:hlinkClick r:id="rId22" action="ppaction://hlinksldjump"/>
          </p:cNvPr>
          <p:cNvSpPr/>
          <p:nvPr/>
        </p:nvSpPr>
        <p:spPr>
          <a:xfrm>
            <a:off x="5486400" y="5791200"/>
            <a:ext cx="16002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  <p:sp>
        <p:nvSpPr>
          <p:cNvPr id="38" name="Rounded Rectangle 37">
            <a:hlinkClick r:id="rId23" action="ppaction://hlinksldjump"/>
          </p:cNvPr>
          <p:cNvSpPr/>
          <p:nvPr/>
        </p:nvSpPr>
        <p:spPr>
          <a:xfrm>
            <a:off x="7162800" y="18288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10</a:t>
            </a:r>
          </a:p>
        </p:txBody>
      </p:sp>
      <p:sp>
        <p:nvSpPr>
          <p:cNvPr id="39" name="Rounded Rectangle 38">
            <a:hlinkClick r:id="rId24" action="ppaction://hlinksldjump"/>
          </p:cNvPr>
          <p:cNvSpPr/>
          <p:nvPr/>
        </p:nvSpPr>
        <p:spPr>
          <a:xfrm>
            <a:off x="7162800" y="28194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20</a:t>
            </a:r>
          </a:p>
        </p:txBody>
      </p:sp>
      <p:sp>
        <p:nvSpPr>
          <p:cNvPr id="40" name="Rounded Rectangle 39">
            <a:hlinkClick r:id="rId25" action="ppaction://hlinksldjump"/>
          </p:cNvPr>
          <p:cNvSpPr/>
          <p:nvPr/>
        </p:nvSpPr>
        <p:spPr>
          <a:xfrm>
            <a:off x="7162800" y="38100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30</a:t>
            </a:r>
          </a:p>
        </p:txBody>
      </p:sp>
      <p:sp>
        <p:nvSpPr>
          <p:cNvPr id="41" name="Rounded Rectangle 40">
            <a:hlinkClick r:id="rId26" action="ppaction://hlinksldjump"/>
          </p:cNvPr>
          <p:cNvSpPr/>
          <p:nvPr/>
        </p:nvSpPr>
        <p:spPr>
          <a:xfrm>
            <a:off x="7162800" y="48006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40</a:t>
            </a:r>
          </a:p>
        </p:txBody>
      </p:sp>
      <p:sp>
        <p:nvSpPr>
          <p:cNvPr id="42" name="Rounded Rectangle 41">
            <a:hlinkClick r:id="rId27" action="ppaction://hlinksldjump"/>
          </p:cNvPr>
          <p:cNvSpPr/>
          <p:nvPr/>
        </p:nvSpPr>
        <p:spPr>
          <a:xfrm>
            <a:off x="7162800" y="5791200"/>
            <a:ext cx="1600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Plagiarism only has strict penalties in high school, but not in college or the business </a:t>
            </a:r>
          </a:p>
          <a:p>
            <a:r>
              <a:rPr lang="en-US" sz="4000" dirty="0"/>
              <a:t>	world.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Lines from movies need to be cited.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It is better to use a direct quote than to paraphrase an idea.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Arial Rounded MT Bold" pitchFamily="34" charset="0"/>
              </a:rPr>
              <a:t>Insert Text for Question</a:t>
            </a:r>
          </a:p>
          <a:p>
            <a:pPr algn="ctr"/>
            <a:r>
              <a:rPr lang="en-US" sz="4000">
                <a:latin typeface="Arial Rounded MT Bold" pitchFamily="34" charset="0"/>
              </a:rPr>
              <a:t>Category 5 – 10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Arial Rounded MT Bold" pitchFamily="34" charset="0"/>
              </a:rPr>
              <a:t>Insert Text for Question</a:t>
            </a:r>
          </a:p>
          <a:p>
            <a:pPr algn="ctr"/>
            <a:r>
              <a:rPr lang="en-US" sz="4000">
                <a:latin typeface="Arial Rounded MT Bold" pitchFamily="34" charset="0"/>
              </a:rPr>
              <a:t>Category 5 – 20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Arial Rounded MT Bold" pitchFamily="34" charset="0"/>
              </a:rPr>
              <a:t>Insert Text for Question</a:t>
            </a:r>
          </a:p>
          <a:p>
            <a:pPr algn="ctr"/>
            <a:r>
              <a:rPr lang="en-US" sz="4000">
                <a:latin typeface="Arial Rounded MT Bold" pitchFamily="34" charset="0"/>
              </a:rPr>
              <a:t>Category 5 – 30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Arial Rounded MT Bold" pitchFamily="34" charset="0"/>
              </a:rPr>
              <a:t>Insert Text for Question</a:t>
            </a:r>
          </a:p>
          <a:p>
            <a:pPr algn="ctr"/>
            <a:r>
              <a:rPr lang="en-US" sz="4000">
                <a:latin typeface="Arial Rounded MT Bold" pitchFamily="34" charset="0"/>
              </a:rPr>
              <a:t>Category 5 – 40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Arial Rounded MT Bold" pitchFamily="34" charset="0"/>
              </a:rPr>
              <a:t>Insert Text for Question</a:t>
            </a:r>
          </a:p>
          <a:p>
            <a:pPr algn="ctr"/>
            <a:r>
              <a:rPr lang="en-US" sz="4000">
                <a:latin typeface="Arial Rounded MT Bold" pitchFamily="34" charset="0"/>
              </a:rPr>
              <a:t>Category 5 – 50 Points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1447800"/>
            <a:ext cx="548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Forgetting to cite </a:t>
            </a:r>
            <a:r>
              <a:rPr lang="en-US" sz="4000" dirty="0" smtClean="0"/>
              <a:t>that a </a:t>
            </a:r>
            <a:r>
              <a:rPr lang="en-US" sz="4000" dirty="0"/>
              <a:t>sentence was a quote you took from a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Posting an amateur’s video clip that you found online on your personal website </a:t>
            </a:r>
          </a:p>
          <a:p>
            <a:r>
              <a:rPr lang="en-US" sz="4000" dirty="0" smtClean="0"/>
              <a:t>without </a:t>
            </a:r>
            <a:r>
              <a:rPr lang="en-US" sz="4000" dirty="0"/>
              <a:t>stating the source.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Not citing results that you discovered in a lab experiment that you conducted.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/>
              <a:t>Handing in a paper you wrote for another class and allowing your teacher to think it </a:t>
            </a:r>
            <a:r>
              <a:rPr lang="en-US" sz="4000" dirty="0" smtClean="0"/>
              <a:t>was </a:t>
            </a:r>
            <a:r>
              <a:rPr lang="en-US" sz="4000" dirty="0"/>
              <a:t>written for the current assignment. 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/>
              <a:t>Not citing a fact that you believe to be common knowledge.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/>
              <a:t>A recipe that you found in a magazine and included in an essay.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371600" y="1219200"/>
            <a:ext cx="678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A photograph that you took of the field at Gettysburg that you are using in a history </a:t>
            </a:r>
          </a:p>
          <a:p>
            <a:r>
              <a:rPr lang="en-US" sz="4000" dirty="0"/>
              <a:t>	report.</a:t>
            </a:r>
          </a:p>
        </p:txBody>
      </p:sp>
      <p:sp>
        <p:nvSpPr>
          <p:cNvPr id="3" name="Left Arrow 2">
            <a:hlinkClick r:id="rId3" action="ppaction://hlinksldjump"/>
          </p:cNvPr>
          <p:cNvSpPr/>
          <p:nvPr/>
        </p:nvSpPr>
        <p:spPr>
          <a:xfrm>
            <a:off x="304800" y="6172200"/>
            <a:ext cx="914400" cy="4572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408</Words>
  <Application>Microsoft Office PowerPoint</Application>
  <PresentationFormat>On-screen Show (4:3)</PresentationFormat>
  <Paragraphs>95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POWERPOINT JEOPARDY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Educational Technology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fcboe</cp:lastModifiedBy>
  <cp:revision>13</cp:revision>
  <dcterms:created xsi:type="dcterms:W3CDTF">2009-08-07T00:02:41Z</dcterms:created>
  <dcterms:modified xsi:type="dcterms:W3CDTF">2013-08-13T17:27:11Z</dcterms:modified>
  <cp:category>Jeopardy Template</cp:category>
</cp:coreProperties>
</file>