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7AB-2AE1-4A99-8169-3651961DB25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B897AB-2AE1-4A99-8169-3651961DB25D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2CDDD9-49E5-44CC-9CAD-F8DE0E5B579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9600" u="sng" dirty="0" smtClean="0"/>
              <a:t>Onomatopoeia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410264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Literally, “name making”</a:t>
            </a:r>
          </a:p>
          <a:p>
            <a:pPr algn="ctr"/>
            <a:r>
              <a:rPr lang="en-US" sz="4400" dirty="0" smtClean="0"/>
              <a:t>Creating words that imitate </a:t>
            </a:r>
            <a:r>
              <a:rPr lang="en-US" sz="4400" dirty="0" smtClean="0"/>
              <a:t>sounds</a:t>
            </a:r>
          </a:p>
          <a:p>
            <a:pPr algn="ctr">
              <a:buFont typeface="Arial" pitchFamily="34" charset="0"/>
              <a:buChar char="•"/>
            </a:pPr>
            <a:r>
              <a:rPr lang="en-US" sz="4400" dirty="0" smtClean="0"/>
              <a:t>buzz</a:t>
            </a:r>
            <a:r>
              <a:rPr lang="en-US" sz="4400" dirty="0" smtClean="0"/>
              <a:t>, honk, </a:t>
            </a:r>
            <a:r>
              <a:rPr lang="en-US" sz="4400" dirty="0" smtClean="0"/>
              <a:t>clang, swoosh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9600" u="sng" dirty="0" smtClean="0"/>
              <a:t>Alliteration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Repetition of consonant sounds at the BEGINNINGS of </a:t>
            </a:r>
            <a:r>
              <a:rPr lang="en-US" sz="3200" dirty="0" smtClean="0"/>
              <a:t>words</a:t>
            </a:r>
          </a:p>
          <a:p>
            <a:pPr algn="ctr"/>
            <a:endParaRPr lang="en-US" sz="3200" dirty="0" smtClean="0"/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/>
              <a:t>Peter Piper picked a peck of pickled peppers.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u="sng" dirty="0" smtClean="0"/>
              <a:t>Consonance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7854696" cy="3352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Repetition of consonant sounds at the ENDS of words or WITHIN words…for example, </a:t>
            </a:r>
          </a:p>
          <a:p>
            <a:pPr algn="ctr"/>
            <a:r>
              <a:rPr lang="en-US" sz="3600" dirty="0" smtClean="0"/>
              <a:t>“Some la</a:t>
            </a:r>
            <a:r>
              <a:rPr lang="en-US" sz="3600" i="1" dirty="0" smtClean="0"/>
              <a:t>t</a:t>
            </a:r>
            <a:r>
              <a:rPr lang="en-US" sz="3600" dirty="0" smtClean="0"/>
              <a:t>e visi</a:t>
            </a:r>
            <a:r>
              <a:rPr lang="en-US" sz="3600" i="1" dirty="0" smtClean="0"/>
              <a:t>t</a:t>
            </a:r>
            <a:r>
              <a:rPr lang="en-US" sz="3600" dirty="0" smtClean="0"/>
              <a:t>or en</a:t>
            </a:r>
            <a:r>
              <a:rPr lang="en-US" sz="3600" i="1" dirty="0" smtClean="0"/>
              <a:t>tr</a:t>
            </a:r>
            <a:r>
              <a:rPr lang="en-US" sz="3600" dirty="0" smtClean="0"/>
              <a:t>ea</a:t>
            </a:r>
            <a:r>
              <a:rPr lang="en-US" sz="3600" i="1" dirty="0" smtClean="0"/>
              <a:t>t</a:t>
            </a:r>
            <a:r>
              <a:rPr lang="en-US" sz="3600" dirty="0" smtClean="0"/>
              <a:t>ing en</a:t>
            </a:r>
            <a:r>
              <a:rPr lang="en-US" sz="3600" i="1" dirty="0" smtClean="0"/>
              <a:t>tr</a:t>
            </a:r>
            <a:r>
              <a:rPr lang="en-US" sz="3600" dirty="0" smtClean="0"/>
              <a:t>ance a</a:t>
            </a:r>
            <a:r>
              <a:rPr lang="en-US" sz="3600" i="1" dirty="0" smtClean="0"/>
              <a:t>t</a:t>
            </a:r>
            <a:r>
              <a:rPr lang="en-US" sz="3600" dirty="0" smtClean="0"/>
              <a:t> my chamber door”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1676400"/>
          </a:xfrm>
        </p:spPr>
        <p:txBody>
          <a:bodyPr/>
          <a:lstStyle/>
          <a:p>
            <a:pPr algn="ctr"/>
            <a:r>
              <a:rPr lang="en-US" sz="9600" u="sng" dirty="0" smtClean="0"/>
              <a:t>Assonance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96064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Repetition of vowel sounds within </a:t>
            </a:r>
            <a:r>
              <a:rPr lang="en-US" sz="4000" dirty="0" smtClean="0"/>
              <a:t>words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dirty="0" smtClean="0"/>
              <a:t>“</a:t>
            </a:r>
            <a:r>
              <a:rPr lang="en-US" sz="3200" i="1" dirty="0" smtClean="0"/>
              <a:t>M</a:t>
            </a:r>
            <a:r>
              <a:rPr lang="en-US" sz="3200" b="1" dirty="0" smtClean="0"/>
              <a:t>e</a:t>
            </a:r>
            <a:r>
              <a:rPr lang="en-US" sz="3200" dirty="0" smtClean="0"/>
              <a:t>n </a:t>
            </a:r>
            <a:r>
              <a:rPr lang="en-US" sz="3200" i="1" dirty="0" smtClean="0"/>
              <a:t>s</a:t>
            </a:r>
            <a:r>
              <a:rPr lang="en-US" sz="3200" b="1" dirty="0" smtClean="0"/>
              <a:t>e</a:t>
            </a:r>
            <a:r>
              <a:rPr lang="en-US" sz="3200" dirty="0" smtClean="0"/>
              <a:t>ll the </a:t>
            </a:r>
            <a:r>
              <a:rPr lang="en-US" sz="3200" i="1" dirty="0" smtClean="0"/>
              <a:t>w</a:t>
            </a:r>
            <a:r>
              <a:rPr lang="en-US" sz="3200" b="1" dirty="0" smtClean="0"/>
              <a:t>e</a:t>
            </a:r>
            <a:r>
              <a:rPr lang="en-US" sz="3200" dirty="0" smtClean="0"/>
              <a:t>dding </a:t>
            </a:r>
            <a:r>
              <a:rPr lang="en-US" sz="3200" i="1" dirty="0" smtClean="0"/>
              <a:t>b</a:t>
            </a:r>
            <a:r>
              <a:rPr lang="en-US" sz="3200" b="1" dirty="0" smtClean="0"/>
              <a:t>e</a:t>
            </a:r>
            <a:r>
              <a:rPr lang="en-US" sz="3200" dirty="0" smtClean="0"/>
              <a:t>lls</a:t>
            </a:r>
            <a:r>
              <a:rPr lang="en-US" sz="3200" dirty="0" smtClean="0"/>
              <a:t>.”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dirty="0" smtClean="0"/>
              <a:t>I feel depr</a:t>
            </a:r>
            <a:r>
              <a:rPr lang="en-US" sz="3200" b="1" u="sng" dirty="0" smtClean="0"/>
              <a:t>e</a:t>
            </a:r>
            <a:r>
              <a:rPr lang="en-US" sz="3200" dirty="0" smtClean="0"/>
              <a:t>ssed and </a:t>
            </a:r>
            <a:r>
              <a:rPr lang="en-US" sz="3200" dirty="0" smtClean="0"/>
              <a:t>r</a:t>
            </a:r>
            <a:r>
              <a:rPr lang="en-US" sz="3200" b="1" u="sng" dirty="0" smtClean="0"/>
              <a:t>e</a:t>
            </a:r>
            <a:r>
              <a:rPr lang="en-US" sz="3200" dirty="0" smtClean="0"/>
              <a:t>stl</a:t>
            </a:r>
            <a:r>
              <a:rPr lang="en-US" sz="3200" b="1" u="sng" dirty="0" smtClean="0"/>
              <a:t>e</a:t>
            </a:r>
            <a:r>
              <a:rPr lang="en-US" sz="3200" dirty="0" smtClean="0"/>
              <a:t>ss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dirty="0" smtClean="0"/>
              <a:t>We l</a:t>
            </a:r>
            <a:r>
              <a:rPr lang="en-US" sz="3200" b="1" u="sng" dirty="0" smtClean="0"/>
              <a:t>i</a:t>
            </a:r>
            <a:r>
              <a:rPr lang="en-US" sz="3200" dirty="0" smtClean="0"/>
              <a:t>ght f</a:t>
            </a:r>
            <a:r>
              <a:rPr lang="en-US" sz="3200" b="1" u="sng" dirty="0" smtClean="0"/>
              <a:t>i</a:t>
            </a:r>
            <a:r>
              <a:rPr lang="en-US" sz="3200" dirty="0" smtClean="0"/>
              <a:t>re on the mountain</a:t>
            </a:r>
            <a:r>
              <a:rPr lang="en-US" sz="3200" dirty="0" smtClean="0"/>
              <a:t>.</a:t>
            </a:r>
          </a:p>
          <a:p>
            <a:pPr algn="ctr">
              <a:buFont typeface="Arial" pitchFamily="34" charset="0"/>
              <a:buChar char="•"/>
            </a:pPr>
            <a:endParaRPr lang="en-US" sz="4000" dirty="0" smtClean="0"/>
          </a:p>
          <a:p>
            <a:pPr algn="ctr"/>
            <a:endParaRPr lang="en-US" sz="4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u="sng" dirty="0" smtClean="0"/>
              <a:t>End rhyme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7854696" cy="1524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Rhymes at the ends of lines of </a:t>
            </a:r>
            <a:r>
              <a:rPr lang="en-US" sz="4000" dirty="0" smtClean="0"/>
              <a:t>poetry</a:t>
            </a:r>
          </a:p>
          <a:p>
            <a:pPr algn="ctr"/>
            <a:endParaRPr lang="en-US" sz="4000" dirty="0" smtClean="0"/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/>
              <a:t>Whose woods these are I think I know,</a:t>
            </a:r>
            <a:br>
              <a:rPr lang="en-US" sz="2800" dirty="0" smtClean="0"/>
            </a:br>
            <a:r>
              <a:rPr lang="en-US" sz="2800" dirty="0" smtClean="0"/>
              <a:t>His house is in the village, though;</a:t>
            </a:r>
            <a:br>
              <a:rPr lang="en-US" sz="2800" dirty="0" smtClean="0"/>
            </a:br>
            <a:r>
              <a:rPr lang="en-US" sz="2800" dirty="0" smtClean="0"/>
              <a:t>He will not see me stopping here</a:t>
            </a:r>
            <a:br>
              <a:rPr lang="en-US" sz="2800" dirty="0" smtClean="0"/>
            </a:br>
            <a:r>
              <a:rPr lang="en-US" sz="2800" dirty="0" smtClean="0"/>
              <a:t>To watch his woods fill up with snow.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u="sng" dirty="0" smtClean="0"/>
              <a:t>Internal Rhyme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7854696" cy="35052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Rhymes </a:t>
            </a:r>
            <a:r>
              <a:rPr lang="en-US" sz="3600" dirty="0" smtClean="0"/>
              <a:t>that occur WITHIN a single line of </a:t>
            </a:r>
            <a:r>
              <a:rPr lang="en-US" sz="3600" dirty="0" smtClean="0"/>
              <a:t>poetry</a:t>
            </a:r>
          </a:p>
          <a:p>
            <a:pPr algn="ctr"/>
            <a:endParaRPr lang="en-US" sz="3600" dirty="0" smtClean="0"/>
          </a:p>
          <a:p>
            <a:pPr algn="ctr">
              <a:buFont typeface="Arial" pitchFamily="34" charset="0"/>
              <a:buChar char="•"/>
            </a:pPr>
            <a:r>
              <a:rPr lang="en-US" sz="3600" dirty="0" smtClean="0"/>
              <a:t>“The </a:t>
            </a:r>
            <a:r>
              <a:rPr lang="en-US" sz="3600" dirty="0" smtClean="0"/>
              <a:t>sharp knife of a short </a:t>
            </a:r>
            <a:r>
              <a:rPr lang="en-US" sz="3600" dirty="0" smtClean="0"/>
              <a:t>life”</a:t>
            </a:r>
          </a:p>
          <a:p>
            <a:pPr algn="ctr">
              <a:buFont typeface="Arial" pitchFamily="34" charset="0"/>
              <a:buChar char="•"/>
            </a:pPr>
            <a:r>
              <a:rPr lang="en-US" sz="3600" dirty="0" smtClean="0"/>
              <a:t>“We were the first that ever burst”.</a:t>
            </a:r>
          </a:p>
          <a:p>
            <a:pPr algn="ctr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“The Bells”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the poem individually or in pairs.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Define words your don’t know.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Consider how the bells change per stanza. . . How could they be symbolic? </a:t>
            </a:r>
          </a:p>
          <a:p>
            <a:endParaRPr lang="en-US" dirty="0" smtClean="0"/>
          </a:p>
          <a:p>
            <a:r>
              <a:rPr lang="en-US" dirty="0" smtClean="0"/>
              <a:t>Answer questions #1-8. </a:t>
            </a:r>
          </a:p>
          <a:p>
            <a:endParaRPr lang="en-US" dirty="0" smtClean="0"/>
          </a:p>
          <a:p>
            <a:r>
              <a:rPr lang="en-US" dirty="0" smtClean="0"/>
              <a:t>Study these poetic devices!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179</TotalTime>
  <Words>166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Onomatopoeia</vt:lpstr>
      <vt:lpstr>Alliteration</vt:lpstr>
      <vt:lpstr>Consonance</vt:lpstr>
      <vt:lpstr>Assonance</vt:lpstr>
      <vt:lpstr>End rhyme</vt:lpstr>
      <vt:lpstr>Internal Rhyme</vt:lpstr>
      <vt:lpstr>Analyzing “The Bells”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Alliteration</dc:title>
  <dc:creator>fcboe</dc:creator>
  <cp:lastModifiedBy>FCBOE</cp:lastModifiedBy>
  <cp:revision>18</cp:revision>
  <dcterms:created xsi:type="dcterms:W3CDTF">2013-01-09T19:41:18Z</dcterms:created>
  <dcterms:modified xsi:type="dcterms:W3CDTF">2014-02-07T14:53:32Z</dcterms:modified>
</cp:coreProperties>
</file>