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86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grpSp>
        <p:nvGrpSpPr>
          <p:cNvPr id="25" name="Shape 25"/>
          <p:cNvGrpSpPr/>
          <p:nvPr/>
        </p:nvGrpSpPr>
        <p:grpSpPr>
          <a:xfrm rot="10800000" flipH="1">
            <a:off x="0" y="-534"/>
            <a:ext cx="9162288" cy="3086303"/>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57" name="Shape 57"/>
          <p:cNvSpPr txBox="1">
            <a:spLocks noGrp="1"/>
          </p:cNvSpPr>
          <p:nvPr>
            <p:ph type="ctrTitle"/>
          </p:nvPr>
        </p:nvSpPr>
        <p:spPr>
          <a:xfrm>
            <a:off x="685800" y="1739635"/>
            <a:ext cx="7772400" cy="1238099"/>
          </a:xfrm>
          <a:prstGeom prst="rect">
            <a:avLst/>
          </a:prstGeom>
        </p:spPr>
        <p:txBody>
          <a:bodyPr lIns="91425" tIns="91425" rIns="91425" bIns="91425" anchor="b" anchorCtr="0"/>
          <a:lstStyle>
            <a:lvl1pPr algn="ctr">
              <a:buClr>
                <a:schemeClr val="lt2"/>
              </a:buClr>
              <a:defRPr>
                <a:solidFill>
                  <a:schemeClr val="lt2"/>
                </a:solidFill>
              </a:defRPr>
            </a:lvl1pPr>
            <a:lvl2pPr algn="ctr">
              <a:buClr>
                <a:schemeClr val="lt2"/>
              </a:buClr>
              <a:defRPr>
                <a:solidFill>
                  <a:schemeClr val="lt2"/>
                </a:solidFill>
              </a:defRPr>
            </a:lvl2pPr>
            <a:lvl3pPr algn="ctr">
              <a:buClr>
                <a:schemeClr val="lt2"/>
              </a:buClr>
              <a:defRPr>
                <a:solidFill>
                  <a:schemeClr val="lt2"/>
                </a:solidFill>
              </a:defRPr>
            </a:lvl3pPr>
            <a:lvl4pPr algn="ctr">
              <a:buClr>
                <a:schemeClr val="lt2"/>
              </a:buClr>
              <a:defRPr>
                <a:solidFill>
                  <a:schemeClr val="lt2"/>
                </a:solidFill>
              </a:defRPr>
            </a:lvl4pPr>
            <a:lvl5pPr algn="ctr">
              <a:buClr>
                <a:schemeClr val="lt2"/>
              </a:buClr>
              <a:defRPr>
                <a:solidFill>
                  <a:schemeClr val="lt2"/>
                </a:solidFill>
              </a:defRPr>
            </a:lvl5pPr>
            <a:lvl6pPr algn="ctr">
              <a:buClr>
                <a:schemeClr val="lt2"/>
              </a:buClr>
              <a:defRPr>
                <a:solidFill>
                  <a:schemeClr val="lt2"/>
                </a:solidFill>
              </a:defRPr>
            </a:lvl6pPr>
            <a:lvl7pPr algn="ctr">
              <a:buClr>
                <a:schemeClr val="lt2"/>
              </a:buClr>
              <a:defRPr>
                <a:solidFill>
                  <a:schemeClr val="lt2"/>
                </a:solidFill>
              </a:defRPr>
            </a:lvl7pPr>
            <a:lvl8pPr algn="ctr">
              <a:buClr>
                <a:schemeClr val="lt2"/>
              </a:buClr>
              <a:defRPr>
                <a:solidFill>
                  <a:schemeClr val="lt2"/>
                </a:solidFill>
              </a:defRPr>
            </a:lvl8pPr>
            <a:lvl9pPr algn="ctr">
              <a:buClr>
                <a:schemeClr val="lt2"/>
              </a:buClr>
              <a:defRPr>
                <a:solidFill>
                  <a:schemeClr val="lt2"/>
                </a:solidFill>
              </a:defRPr>
            </a:lvl9pPr>
          </a:lstStyle>
          <a:p>
            <a:endParaRPr/>
          </a:p>
        </p:txBody>
      </p:sp>
      <p:sp>
        <p:nvSpPr>
          <p:cNvPr id="58" name="Shape 58"/>
          <p:cNvSpPr txBox="1">
            <a:spLocks noGrp="1"/>
          </p:cNvSpPr>
          <p:nvPr>
            <p:ph type="subTitle" idx="1"/>
          </p:nvPr>
        </p:nvSpPr>
        <p:spPr>
          <a:xfrm>
            <a:off x="685800" y="3086100"/>
            <a:ext cx="7772400" cy="661500"/>
          </a:xfrm>
          <a:prstGeom prst="rect">
            <a:avLst/>
          </a:prstGeom>
        </p:spPr>
        <p:txBody>
          <a:bodyPr lIns="91425" tIns="91425" rIns="91425" bIns="91425" anchor="t" anchorCtr="0"/>
          <a:lstStyle>
            <a:lvl1pPr marL="0" indent="152400" algn="ctr">
              <a:spcBef>
                <a:spcPts val="0"/>
              </a:spcBef>
              <a:buSzPct val="100000"/>
              <a:buNone/>
              <a:defRPr sz="2400" i="1"/>
            </a:lvl1pPr>
            <a:lvl2pPr marL="0" indent="152400" algn="ctr">
              <a:spcBef>
                <a:spcPts val="0"/>
              </a:spcBef>
              <a:buNone/>
              <a:defRPr i="1"/>
            </a:lvl2pPr>
            <a:lvl3pPr marL="0" indent="152400" algn="ctr">
              <a:spcBef>
                <a:spcPts val="0"/>
              </a:spcBef>
              <a:buNone/>
              <a:defRPr i="1"/>
            </a:lvl3pPr>
            <a:lvl4pPr marL="0" indent="152400" algn="ctr">
              <a:spcBef>
                <a:spcPts val="0"/>
              </a:spcBef>
              <a:buSzPct val="100000"/>
              <a:buNone/>
              <a:defRPr sz="2400" i="1"/>
            </a:lvl4pPr>
            <a:lvl5pPr marL="0" indent="152400" algn="ctr">
              <a:spcBef>
                <a:spcPts val="0"/>
              </a:spcBef>
              <a:buSzPct val="100000"/>
              <a:buNone/>
              <a:defRPr sz="2400" i="1"/>
            </a:lvl5pPr>
            <a:lvl6pPr marL="0" indent="152400" algn="ctr">
              <a:spcBef>
                <a:spcPts val="0"/>
              </a:spcBef>
              <a:buSzPct val="100000"/>
              <a:buNone/>
              <a:defRPr sz="2400" i="1"/>
            </a:lvl6pPr>
            <a:lvl7pPr marL="0" indent="152400" algn="ctr">
              <a:spcBef>
                <a:spcPts val="0"/>
              </a:spcBef>
              <a:buSzPct val="100000"/>
              <a:buNone/>
              <a:defRPr sz="2400" i="1"/>
            </a:lvl7pPr>
            <a:lvl8pPr marL="0" indent="152400" algn="ctr">
              <a:spcBef>
                <a:spcPts val="0"/>
              </a:spcBef>
              <a:buSzPct val="100000"/>
              <a:buNone/>
              <a:defRPr sz="2400" i="1"/>
            </a:lvl8pPr>
            <a:lvl9pPr marL="0" indent="152400" algn="ctr">
              <a:spcBef>
                <a:spcPts val="0"/>
              </a:spcBef>
              <a:buSzPct val="100000"/>
              <a:buNone/>
              <a:defRPr sz="2400" i="1"/>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1" name="Shape 61"/>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4" name="Shape 64"/>
          <p:cNvSpPr txBox="1">
            <a:spLocks noGrp="1"/>
          </p:cNvSpPr>
          <p:nvPr>
            <p:ph type="body" idx="1"/>
          </p:nvPr>
        </p:nvSpPr>
        <p:spPr>
          <a:xfrm>
            <a:off x="457200" y="1297780"/>
            <a:ext cx="4041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5" name="Shape 65"/>
          <p:cNvSpPr txBox="1">
            <a:spLocks noGrp="1"/>
          </p:cNvSpPr>
          <p:nvPr>
            <p:ph type="body" idx="2"/>
          </p:nvPr>
        </p:nvSpPr>
        <p:spPr>
          <a:xfrm>
            <a:off x="4645148" y="1297780"/>
            <a:ext cx="4041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grpSp>
        <p:nvGrpSpPr>
          <p:cNvPr id="69" name="Shape 69"/>
          <p:cNvGrpSpPr/>
          <p:nvPr/>
        </p:nvGrpSpPr>
        <p:grpSpPr>
          <a:xfrm>
            <a:off x="0" y="4082016"/>
            <a:ext cx="9162288" cy="1073168"/>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101" name="Shape 101"/>
          <p:cNvSpPr txBox="1">
            <a:spLocks noGrp="1"/>
          </p:cNvSpPr>
          <p:nvPr>
            <p:ph type="body" idx="1"/>
          </p:nvPr>
        </p:nvSpPr>
        <p:spPr>
          <a:xfrm>
            <a:off x="457200" y="4246565"/>
            <a:ext cx="8229600" cy="679200"/>
          </a:xfrm>
          <a:prstGeom prst="rect">
            <a:avLst/>
          </a:prstGeom>
        </p:spPr>
        <p:txBody>
          <a:bodyPr lIns="91425" tIns="91425" rIns="91425" bIns="91425" anchor="t" anchorCtr="0"/>
          <a:lstStyle>
            <a:lvl1pPr indent="152400" algn="ctr">
              <a:spcBef>
                <a:spcPts val="0"/>
              </a:spcBef>
              <a:buClr>
                <a:schemeClr val="lt2"/>
              </a:buClr>
              <a:buSzPct val="100000"/>
              <a:buNone/>
              <a:defRPr sz="2400" i="1">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ln>
              <a:noFill/>
            </a:ln>
          </p:spPr>
          <p:txBody>
            <a:bodyPr lIns="91425" tIns="45700" rIns="91425" bIns="45700" anchor="t" anchorCtr="0">
              <a:noAutofit/>
            </a:bodyPr>
            <a:lstStyle/>
            <a:p>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endParaRPr/>
            </a:p>
          </p:txBody>
        </p:sp>
      </p:grpSp>
      <p:sp>
        <p:nvSpPr>
          <p:cNvPr id="22" name="Shape 22"/>
          <p:cNvSpPr txBox="1">
            <a:spLocks noGrp="1"/>
          </p:cNvSpPr>
          <p:nvPr>
            <p:ph type="title"/>
          </p:nvPr>
        </p:nvSpPr>
        <p:spPr>
          <a:xfrm>
            <a:off x="457200" y="155628"/>
            <a:ext cx="8229600" cy="1044599"/>
          </a:xfrm>
          <a:prstGeom prst="rect">
            <a:avLst/>
          </a:prstGeom>
        </p:spPr>
        <p:txBody>
          <a:bodyPr lIns="91425" tIns="91425" rIns="91425" bIns="91425" anchor="b" anchorCtr="0"/>
          <a:lstStyle>
            <a:lvl1pPr marL="0" indent="304800">
              <a:buClr>
                <a:schemeClr val="dk2"/>
              </a:buClr>
              <a:buSzPct val="100000"/>
              <a:buFont typeface="Georgia"/>
              <a:buNone/>
              <a:defRPr sz="4800">
                <a:solidFill>
                  <a:schemeClr val="dk2"/>
                </a:solidFill>
                <a:latin typeface="Georgia"/>
                <a:ea typeface="Georgia"/>
                <a:cs typeface="Georgia"/>
                <a:sym typeface="Georgia"/>
              </a:defRPr>
            </a:lvl1pPr>
            <a:lvl2pPr marL="0" indent="304800">
              <a:buClr>
                <a:schemeClr val="dk2"/>
              </a:buClr>
              <a:buSzPct val="100000"/>
              <a:buFont typeface="Georgia"/>
              <a:buNone/>
              <a:defRPr sz="4800">
                <a:solidFill>
                  <a:schemeClr val="dk2"/>
                </a:solidFill>
                <a:latin typeface="Georgia"/>
                <a:ea typeface="Georgia"/>
                <a:cs typeface="Georgia"/>
                <a:sym typeface="Georgia"/>
              </a:defRPr>
            </a:lvl2pPr>
            <a:lvl3pPr marL="0" indent="304800">
              <a:buClr>
                <a:schemeClr val="dk2"/>
              </a:buClr>
              <a:buSzPct val="100000"/>
              <a:buFont typeface="Georgia"/>
              <a:buNone/>
              <a:defRPr sz="4800">
                <a:solidFill>
                  <a:schemeClr val="dk2"/>
                </a:solidFill>
                <a:latin typeface="Georgia"/>
                <a:ea typeface="Georgia"/>
                <a:cs typeface="Georgia"/>
                <a:sym typeface="Georgia"/>
              </a:defRPr>
            </a:lvl3pPr>
            <a:lvl4pPr marL="0" indent="304800">
              <a:buClr>
                <a:schemeClr val="dk2"/>
              </a:buClr>
              <a:buSzPct val="100000"/>
              <a:buFont typeface="Georgia"/>
              <a:buNone/>
              <a:defRPr sz="4800">
                <a:solidFill>
                  <a:schemeClr val="dk2"/>
                </a:solidFill>
                <a:latin typeface="Georgia"/>
                <a:ea typeface="Georgia"/>
                <a:cs typeface="Georgia"/>
                <a:sym typeface="Georgia"/>
              </a:defRPr>
            </a:lvl4pPr>
            <a:lvl5pPr marL="0" indent="304800">
              <a:buClr>
                <a:schemeClr val="dk2"/>
              </a:buClr>
              <a:buSzPct val="100000"/>
              <a:buFont typeface="Georgia"/>
              <a:buNone/>
              <a:defRPr sz="4800">
                <a:solidFill>
                  <a:schemeClr val="dk2"/>
                </a:solidFill>
                <a:latin typeface="Georgia"/>
                <a:ea typeface="Georgia"/>
                <a:cs typeface="Georgia"/>
                <a:sym typeface="Georgia"/>
              </a:defRPr>
            </a:lvl5pPr>
            <a:lvl6pPr marL="0" indent="304800">
              <a:buClr>
                <a:schemeClr val="dk2"/>
              </a:buClr>
              <a:buSzPct val="100000"/>
              <a:buFont typeface="Georgia"/>
              <a:buNone/>
              <a:defRPr sz="4800">
                <a:solidFill>
                  <a:schemeClr val="dk2"/>
                </a:solidFill>
                <a:latin typeface="Georgia"/>
                <a:ea typeface="Georgia"/>
                <a:cs typeface="Georgia"/>
                <a:sym typeface="Georgia"/>
              </a:defRPr>
            </a:lvl6pPr>
            <a:lvl7pPr marL="0" indent="304800">
              <a:buClr>
                <a:schemeClr val="dk2"/>
              </a:buClr>
              <a:buSzPct val="100000"/>
              <a:buFont typeface="Georgia"/>
              <a:buNone/>
              <a:defRPr sz="4800">
                <a:solidFill>
                  <a:schemeClr val="dk2"/>
                </a:solidFill>
                <a:latin typeface="Georgia"/>
                <a:ea typeface="Georgia"/>
                <a:cs typeface="Georgia"/>
                <a:sym typeface="Georgia"/>
              </a:defRPr>
            </a:lvl7pPr>
            <a:lvl8pPr marL="0" indent="304800">
              <a:buClr>
                <a:schemeClr val="dk2"/>
              </a:buClr>
              <a:buSzPct val="100000"/>
              <a:buFont typeface="Georgia"/>
              <a:buNone/>
              <a:defRPr sz="4800">
                <a:solidFill>
                  <a:schemeClr val="dk2"/>
                </a:solidFill>
                <a:latin typeface="Georgia"/>
                <a:ea typeface="Georgia"/>
                <a:cs typeface="Georgia"/>
                <a:sym typeface="Georgia"/>
              </a:defRPr>
            </a:lvl8pPr>
            <a:lvl9pPr marL="0" indent="304800">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marL="342900" indent="-152400">
              <a:spcBef>
                <a:spcPts val="600"/>
              </a:spcBef>
              <a:buClr>
                <a:schemeClr val="dk2"/>
              </a:buClr>
              <a:buSzPct val="100000"/>
              <a:buFont typeface="Georgia"/>
              <a:defRPr sz="3000">
                <a:solidFill>
                  <a:schemeClr val="dk2"/>
                </a:solidFill>
                <a:latin typeface="Georgia"/>
                <a:ea typeface="Georgia"/>
                <a:cs typeface="Georgia"/>
                <a:sym typeface="Georgia"/>
              </a:defRPr>
            </a:lvl1pPr>
            <a:lvl2pPr marL="742950" indent="-133350">
              <a:spcBef>
                <a:spcPts val="480"/>
              </a:spcBef>
              <a:buClr>
                <a:schemeClr val="dk2"/>
              </a:buClr>
              <a:buSzPct val="100000"/>
              <a:buFont typeface="Georgia"/>
              <a:defRPr sz="2400">
                <a:solidFill>
                  <a:schemeClr val="dk2"/>
                </a:solidFill>
                <a:latin typeface="Georgia"/>
                <a:ea typeface="Georgia"/>
                <a:cs typeface="Georgia"/>
                <a:sym typeface="Georgia"/>
              </a:defRPr>
            </a:lvl2pPr>
            <a:lvl3pPr marL="1143000" indent="-76200">
              <a:spcBef>
                <a:spcPts val="480"/>
              </a:spcBef>
              <a:buClr>
                <a:schemeClr val="dk2"/>
              </a:buClr>
              <a:buSzPct val="100000"/>
              <a:buFont typeface="Georgia"/>
              <a:defRPr sz="2400">
                <a:solidFill>
                  <a:schemeClr val="dk2"/>
                </a:solidFill>
                <a:latin typeface="Georgia"/>
                <a:ea typeface="Georgia"/>
                <a:cs typeface="Georgia"/>
                <a:sym typeface="Georgia"/>
              </a:defRPr>
            </a:lvl3pPr>
            <a:lvl4pPr marL="1600200" indent="-114300">
              <a:spcBef>
                <a:spcPts val="360"/>
              </a:spcBef>
              <a:buClr>
                <a:schemeClr val="dk2"/>
              </a:buClr>
              <a:buSzPct val="100000"/>
              <a:buFont typeface="Georgia"/>
              <a:defRPr sz="1800">
                <a:solidFill>
                  <a:schemeClr val="dk2"/>
                </a:solidFill>
                <a:latin typeface="Georgia"/>
                <a:ea typeface="Georgia"/>
                <a:cs typeface="Georgia"/>
                <a:sym typeface="Georgia"/>
              </a:defRPr>
            </a:lvl4pPr>
            <a:lvl5pPr marL="2057400" indent="-114300">
              <a:spcBef>
                <a:spcPts val="360"/>
              </a:spcBef>
              <a:buClr>
                <a:schemeClr val="dk2"/>
              </a:buClr>
              <a:buSzPct val="100000"/>
              <a:buFont typeface="Georgia"/>
              <a:defRPr sz="1800">
                <a:solidFill>
                  <a:schemeClr val="dk2"/>
                </a:solidFill>
                <a:latin typeface="Georgia"/>
                <a:ea typeface="Georgia"/>
                <a:cs typeface="Georgia"/>
                <a:sym typeface="Georgia"/>
              </a:defRPr>
            </a:lvl5pPr>
            <a:lvl6pPr marL="2514600" indent="-114300">
              <a:spcBef>
                <a:spcPts val="360"/>
              </a:spcBef>
              <a:buClr>
                <a:schemeClr val="dk2"/>
              </a:buClr>
              <a:buSzPct val="100000"/>
              <a:buFont typeface="Georgia"/>
              <a:defRPr sz="1800">
                <a:solidFill>
                  <a:schemeClr val="dk2"/>
                </a:solidFill>
                <a:latin typeface="Georgia"/>
                <a:ea typeface="Georgia"/>
                <a:cs typeface="Georgia"/>
                <a:sym typeface="Georgia"/>
              </a:defRPr>
            </a:lvl6pPr>
            <a:lvl7pPr marL="2971800" indent="-114300">
              <a:spcBef>
                <a:spcPts val="360"/>
              </a:spcBef>
              <a:buClr>
                <a:schemeClr val="dk2"/>
              </a:buClr>
              <a:buSzPct val="100000"/>
              <a:buFont typeface="Georgia"/>
              <a:defRPr sz="1800">
                <a:solidFill>
                  <a:schemeClr val="dk2"/>
                </a:solidFill>
                <a:latin typeface="Georgia"/>
                <a:ea typeface="Georgia"/>
                <a:cs typeface="Georgia"/>
                <a:sym typeface="Georgia"/>
              </a:defRPr>
            </a:lvl7pPr>
            <a:lvl8pPr marL="3429000" indent="-114300">
              <a:spcBef>
                <a:spcPts val="360"/>
              </a:spcBef>
              <a:buClr>
                <a:schemeClr val="dk2"/>
              </a:buClr>
              <a:buSzPct val="100000"/>
              <a:buFont typeface="Georgia"/>
              <a:defRPr sz="1800">
                <a:solidFill>
                  <a:schemeClr val="dk2"/>
                </a:solidFill>
                <a:latin typeface="Georgia"/>
                <a:ea typeface="Georgia"/>
                <a:cs typeface="Georgia"/>
                <a:sym typeface="Georgia"/>
              </a:defRPr>
            </a:lvl8pPr>
            <a:lvl9pPr marL="3886200" indent="-114300">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1739635"/>
            <a:ext cx="7772400" cy="1238099"/>
          </a:xfrm>
          <a:prstGeom prst="rect">
            <a:avLst/>
          </a:prstGeom>
        </p:spPr>
        <p:txBody>
          <a:bodyPr lIns="91425" tIns="91425" rIns="91425" bIns="91425" anchor="b" anchorCtr="0">
            <a:noAutofit/>
          </a:bodyPr>
          <a:lstStyle/>
          <a:p>
            <a:pPr>
              <a:buNone/>
            </a:pPr>
            <a:r>
              <a:rPr lang="en" i="1"/>
              <a:t>Siddhartha</a:t>
            </a:r>
            <a:r>
              <a:rPr lang="en"/>
              <a:t> </a:t>
            </a:r>
          </a:p>
        </p:txBody>
      </p:sp>
      <p:sp>
        <p:nvSpPr>
          <p:cNvPr id="105" name="Shape 105"/>
          <p:cNvSpPr txBox="1">
            <a:spLocks noGrp="1"/>
          </p:cNvSpPr>
          <p:nvPr>
            <p:ph type="subTitle" idx="1"/>
          </p:nvPr>
        </p:nvSpPr>
        <p:spPr>
          <a:xfrm>
            <a:off x="685800" y="3086100"/>
            <a:ext cx="7772400" cy="661500"/>
          </a:xfrm>
          <a:prstGeom prst="rect">
            <a:avLst/>
          </a:prstGeom>
        </p:spPr>
        <p:txBody>
          <a:bodyPr lIns="91425" tIns="91425" rIns="91425" bIns="91425" anchor="t" anchorCtr="0">
            <a:noAutofit/>
          </a:bodyPr>
          <a:lstStyle/>
          <a:p>
            <a:pPr>
              <a:buNone/>
            </a:pPr>
            <a:r>
              <a:rPr lang="en" i="0"/>
              <a:t>by Herman Hesse</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important terms</a:t>
            </a:r>
          </a:p>
        </p:txBody>
      </p:sp>
      <p:sp>
        <p:nvSpPr>
          <p:cNvPr id="159" name="Shape 159"/>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buNone/>
            </a:pPr>
            <a:r>
              <a:rPr lang="en" b="1">
                <a:solidFill>
                  <a:schemeClr val="dk1"/>
                </a:solidFill>
                <a:latin typeface="Quattrocento"/>
                <a:ea typeface="Quattrocento"/>
                <a:cs typeface="Quattrocento"/>
                <a:sym typeface="Quattrocento"/>
              </a:rPr>
              <a:t>Being in the moment:</a:t>
            </a:r>
            <a:r>
              <a:rPr lang="en">
                <a:solidFill>
                  <a:schemeClr val="dk1"/>
                </a:solidFill>
                <a:latin typeface="Quattrocento"/>
                <a:ea typeface="Quattrocento"/>
                <a:cs typeface="Quattrocento"/>
                <a:sym typeface="Quattrocento"/>
              </a:rPr>
              <a:t> </a:t>
            </a:r>
          </a:p>
          <a:p>
            <a:pPr>
              <a:buNone/>
            </a:pPr>
            <a:r>
              <a:rPr lang="en">
                <a:solidFill>
                  <a:schemeClr val="dk1"/>
                </a:solidFill>
                <a:latin typeface="Quattrocento"/>
                <a:ea typeface="Quattrocento"/>
                <a:cs typeface="Quattrocento"/>
                <a:sym typeface="Quattrocento"/>
              </a:rPr>
              <a:t>Handle each situation as it arises instead of worrying about the past or future.</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155626"/>
            <a:ext cx="8229600" cy="628499"/>
          </a:xfrm>
          <a:prstGeom prst="rect">
            <a:avLst/>
          </a:prstGeom>
        </p:spPr>
        <p:txBody>
          <a:bodyPr lIns="91425" tIns="91425" rIns="91425" bIns="91425" anchor="b" anchorCtr="0">
            <a:noAutofit/>
          </a:bodyPr>
          <a:lstStyle/>
          <a:p>
            <a:pPr>
              <a:buNone/>
            </a:pPr>
            <a:r>
              <a:rPr lang="en" sz="2400" b="1">
                <a:solidFill>
                  <a:schemeClr val="dk1"/>
                </a:solidFill>
                <a:latin typeface="Quattrocento"/>
                <a:ea typeface="Quattrocento"/>
                <a:cs typeface="Quattrocento"/>
                <a:sym typeface="Quattrocento"/>
              </a:rPr>
              <a:t>Important terms  *listed on handout</a:t>
            </a:r>
          </a:p>
        </p:txBody>
      </p:sp>
      <p:sp>
        <p:nvSpPr>
          <p:cNvPr id="165" name="Shape 165"/>
          <p:cNvSpPr txBox="1">
            <a:spLocks noGrp="1"/>
          </p:cNvSpPr>
          <p:nvPr>
            <p:ph type="body" idx="1"/>
          </p:nvPr>
        </p:nvSpPr>
        <p:spPr>
          <a:xfrm>
            <a:off x="457200" y="824449"/>
            <a:ext cx="8229600" cy="4101300"/>
          </a:xfrm>
          <a:prstGeom prst="rect">
            <a:avLst/>
          </a:prstGeom>
        </p:spPr>
        <p:txBody>
          <a:bodyPr lIns="91425" tIns="91425" rIns="91425" bIns="91425" anchor="t" anchorCtr="0">
            <a:noAutofit/>
          </a:bodyPr>
          <a:lstStyle/>
          <a:p>
            <a:pPr lvl="0" rtl="0">
              <a:spcBef>
                <a:spcPts val="0"/>
              </a:spcBef>
              <a:buNone/>
            </a:pPr>
            <a:r>
              <a:rPr lang="en" sz="2400" b="1">
                <a:solidFill>
                  <a:schemeClr val="dk1"/>
                </a:solidFill>
                <a:latin typeface="Quattrocento"/>
                <a:ea typeface="Quattrocento"/>
                <a:cs typeface="Quattrocento"/>
                <a:sym typeface="Quattrocento"/>
              </a:rPr>
              <a:t>
B</a:t>
            </a:r>
            <a:r>
              <a:rPr lang="en" sz="1800" b="1">
                <a:solidFill>
                  <a:schemeClr val="dk1"/>
                </a:solidFill>
                <a:latin typeface="Quattrocento"/>
                <a:ea typeface="Quattrocento"/>
                <a:cs typeface="Quattrocento"/>
                <a:sym typeface="Quattrocento"/>
              </a:rPr>
              <a:t>rahman: </a:t>
            </a:r>
            <a:r>
              <a:rPr lang="en" sz="1800">
                <a:solidFill>
                  <a:schemeClr val="dk1"/>
                </a:solidFill>
                <a:latin typeface="Quattrocento"/>
                <a:ea typeface="Quattrocento"/>
                <a:cs typeface="Quattrocento"/>
                <a:sym typeface="Quattrocento"/>
              </a:rPr>
              <a:t>The ultimate reality of the universe or the ultimate essence of all things that cannot be </a:t>
            </a:r>
          </a:p>
          <a:p>
            <a:pPr lvl="0" indent="457200" rtl="0">
              <a:spcBef>
                <a:spcPts val="0"/>
              </a:spcBef>
              <a:buNone/>
            </a:pPr>
            <a:r>
              <a:rPr lang="en" sz="1800">
                <a:solidFill>
                  <a:schemeClr val="dk1"/>
                </a:solidFill>
                <a:latin typeface="Quattrocento"/>
                <a:ea typeface="Quattrocento"/>
                <a:cs typeface="Quattrocento"/>
                <a:sym typeface="Quattrocento"/>
              </a:rPr>
              <a:t>seen or heard, but may be known through self-knowledge.</a:t>
            </a:r>
          </a:p>
          <a:p>
            <a:endParaRPr/>
          </a:p>
          <a:p>
            <a:endParaRPr/>
          </a:p>
          <a:p>
            <a:pPr lvl="0" rtl="0">
              <a:spcBef>
                <a:spcPts val="0"/>
              </a:spcBef>
              <a:buNone/>
            </a:pPr>
            <a:r>
              <a:rPr lang="en" sz="1800" b="1">
                <a:solidFill>
                  <a:schemeClr val="dk1"/>
                </a:solidFill>
                <a:latin typeface="Quattrocento"/>
                <a:ea typeface="Quattrocento"/>
                <a:cs typeface="Quattrocento"/>
                <a:sym typeface="Quattrocento"/>
              </a:rPr>
              <a:t>Atman: </a:t>
            </a:r>
            <a:r>
              <a:rPr lang="en" sz="1800">
                <a:solidFill>
                  <a:schemeClr val="dk1"/>
                </a:solidFill>
                <a:latin typeface="Quattrocento"/>
                <a:ea typeface="Quattrocento"/>
                <a:cs typeface="Quattrocento"/>
                <a:sym typeface="Quattrocento"/>
              </a:rPr>
              <a:t>Identity of the true self.</a:t>
            </a:r>
          </a:p>
          <a:p>
            <a:endParaRPr/>
          </a:p>
          <a:p>
            <a:endParaRPr/>
          </a:p>
          <a:p>
            <a:pPr lvl="0" rtl="0">
              <a:spcBef>
                <a:spcPts val="0"/>
              </a:spcBef>
              <a:buClr>
                <a:schemeClr val="dk1"/>
              </a:buClr>
              <a:buSzPct val="61111"/>
              <a:buFont typeface="Arial"/>
              <a:buNone/>
            </a:pPr>
            <a:r>
              <a:rPr lang="en" sz="1800" b="1">
                <a:solidFill>
                  <a:schemeClr val="dk1"/>
                </a:solidFill>
                <a:latin typeface="Quattrocento"/>
                <a:ea typeface="Quattrocento"/>
                <a:cs typeface="Quattrocento"/>
                <a:sym typeface="Quattrocento"/>
              </a:rPr>
              <a:t>Samana: </a:t>
            </a:r>
            <a:r>
              <a:rPr lang="en" sz="1800">
                <a:solidFill>
                  <a:schemeClr val="dk1"/>
                </a:solidFill>
                <a:latin typeface="Quattrocento"/>
                <a:ea typeface="Quattrocento"/>
                <a:cs typeface="Quattrocento"/>
                <a:sym typeface="Quattrocento"/>
              </a:rPr>
              <a:t>Name for a group of wandering ascetics (religious practitioners of contemplation and </a:t>
            </a:r>
          </a:p>
          <a:p>
            <a:pPr lvl="0" indent="457200" rtl="0">
              <a:spcBef>
                <a:spcPts val="0"/>
              </a:spcBef>
              <a:buNone/>
            </a:pPr>
            <a:r>
              <a:rPr lang="en" sz="1800">
                <a:solidFill>
                  <a:schemeClr val="dk1"/>
                </a:solidFill>
                <a:latin typeface="Quattrocento"/>
                <a:ea typeface="Quattrocento"/>
                <a:cs typeface="Quattrocento"/>
                <a:sym typeface="Quattrocento"/>
              </a:rPr>
              <a:t>self-denial)</a:t>
            </a:r>
          </a:p>
          <a:p>
            <a:endParaRPr/>
          </a:p>
          <a:p>
            <a:endParaRPr/>
          </a:p>
          <a:p>
            <a:pPr lvl="0">
              <a:spcBef>
                <a:spcPts val="0"/>
              </a:spcBef>
              <a:buClr>
                <a:schemeClr val="dk1"/>
              </a:buClr>
              <a:buSzPct val="61111"/>
              <a:buFont typeface="Arial"/>
              <a:buNone/>
            </a:pPr>
            <a:r>
              <a:rPr lang="en" sz="1800" b="1">
                <a:solidFill>
                  <a:schemeClr val="dk1"/>
                </a:solidFill>
                <a:latin typeface="Quattrocento"/>
                <a:ea typeface="Quattrocento"/>
                <a:cs typeface="Quattrocento"/>
                <a:sym typeface="Quattrocento"/>
              </a:rPr>
              <a:t>Samsara:</a:t>
            </a:r>
            <a:r>
              <a:rPr lang="en" sz="1800">
                <a:solidFill>
                  <a:schemeClr val="dk1"/>
                </a:solidFill>
                <a:latin typeface="Quattrocento"/>
                <a:ea typeface="Quattrocento"/>
                <a:cs typeface="Quattrocento"/>
                <a:sym typeface="Quattrocento"/>
              </a:rPr>
              <a:t> Reincarnation</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155625"/>
            <a:ext cx="8229600" cy="723600"/>
          </a:xfrm>
          <a:prstGeom prst="rect">
            <a:avLst/>
          </a:prstGeom>
        </p:spPr>
        <p:txBody>
          <a:bodyPr lIns="91425" tIns="91425" rIns="91425" bIns="91425" anchor="b" anchorCtr="0">
            <a:noAutofit/>
          </a:bodyPr>
          <a:lstStyle/>
          <a:p>
            <a:pPr>
              <a:buNone/>
            </a:pPr>
            <a:r>
              <a:rPr lang="en" sz="1800" b="1">
                <a:solidFill>
                  <a:schemeClr val="dk1"/>
                </a:solidFill>
                <a:latin typeface="Quattrocento"/>
                <a:ea typeface="Quattrocento"/>
                <a:cs typeface="Quattrocento"/>
                <a:sym typeface="Quattrocento"/>
              </a:rPr>
              <a:t>Siddhartha Project:</a:t>
            </a:r>
          </a:p>
        </p:txBody>
      </p:sp>
      <p:sp>
        <p:nvSpPr>
          <p:cNvPr id="171" name="Shape 17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sz="1100" b="1">
                <a:solidFill>
                  <a:schemeClr val="dk1"/>
                </a:solidFill>
                <a:latin typeface="Quattrocento"/>
                <a:ea typeface="Quattrocento"/>
                <a:cs typeface="Quattrocento"/>
                <a:sym typeface="Quattrocento"/>
              </a:rPr>
              <a:t>
</a:t>
            </a:r>
            <a:r>
              <a:rPr lang="en" sz="2400">
                <a:solidFill>
                  <a:schemeClr val="dk1"/>
                </a:solidFill>
                <a:latin typeface="Quattrocento"/>
                <a:ea typeface="Quattrocento"/>
                <a:cs typeface="Quattrocento"/>
                <a:sym typeface="Quattrocento"/>
              </a:rPr>
              <a:t>For each chapter, write the following in your notebook:</a:t>
            </a:r>
          </a:p>
          <a:p>
            <a:pPr marL="685800" lvl="0" indent="-381000" rtl="0">
              <a:spcBef>
                <a:spcPts val="0"/>
              </a:spcBef>
              <a:buClr>
                <a:schemeClr val="dk1"/>
              </a:buClr>
              <a:buSzPct val="100000"/>
              <a:buFont typeface="Arial"/>
              <a:buAutoNum type="arabicPeriod"/>
            </a:pPr>
            <a:r>
              <a:rPr lang="en" sz="2400">
                <a:solidFill>
                  <a:schemeClr val="dk1"/>
                </a:solidFill>
                <a:latin typeface="Quattrocento"/>
                <a:ea typeface="Quattrocento"/>
                <a:cs typeface="Quattrocento"/>
                <a:sym typeface="Quattrocento"/>
              </a:rPr>
              <a:t>A brief summary of the chapter</a:t>
            </a:r>
          </a:p>
          <a:p>
            <a:pPr marL="685800" lvl="0" indent="-381000" rtl="0">
              <a:spcBef>
                <a:spcPts val="0"/>
              </a:spcBef>
              <a:buClr>
                <a:schemeClr val="dk1"/>
              </a:buClr>
              <a:buSzPct val="100000"/>
              <a:buFont typeface="Arial"/>
              <a:buAutoNum type="arabicPeriod"/>
            </a:pPr>
            <a:r>
              <a:rPr lang="en" sz="2400">
                <a:solidFill>
                  <a:schemeClr val="dk1"/>
                </a:solidFill>
                <a:latin typeface="Quattrocento"/>
                <a:ea typeface="Quattrocento"/>
                <a:cs typeface="Quattrocento"/>
                <a:sym typeface="Quattrocento"/>
              </a:rPr>
              <a:t>2 MVPs (most valuable passages – sections that you felt were important or interesting, write them out and include the page number.)</a:t>
            </a:r>
          </a:p>
          <a:p>
            <a:pPr marL="685800" lvl="0" indent="-381000" rtl="0">
              <a:spcBef>
                <a:spcPts val="0"/>
              </a:spcBef>
              <a:buClr>
                <a:schemeClr val="dk1"/>
              </a:buClr>
              <a:buSzPct val="100000"/>
              <a:buFont typeface="Arial"/>
              <a:buAutoNum type="arabicPeriod"/>
            </a:pPr>
            <a:r>
              <a:rPr lang="en" sz="2400">
                <a:solidFill>
                  <a:schemeClr val="dk1"/>
                </a:solidFill>
                <a:latin typeface="Quattrocento"/>
                <a:ea typeface="Quattrocento"/>
                <a:cs typeface="Quattrocento"/>
                <a:sym typeface="Quattrocento"/>
              </a:rPr>
              <a:t>2 questions or predictions: questions about things you didn’t understand or predictions about what might come next.</a:t>
            </a:r>
          </a:p>
          <a:p>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Background notes. . . </a:t>
            </a:r>
          </a:p>
        </p:txBody>
      </p:sp>
      <p:sp>
        <p:nvSpPr>
          <p:cNvPr id="111" name="Shape 11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b="1">
                <a:solidFill>
                  <a:schemeClr val="dk1"/>
                </a:solidFill>
                <a:latin typeface="Quattrocento"/>
                <a:ea typeface="Quattrocento"/>
                <a:cs typeface="Quattrocento"/>
                <a:sym typeface="Quattrocento"/>
              </a:rPr>
              <a:t>Buddhism</a:t>
            </a:r>
          </a:p>
          <a:p>
            <a:pPr marL="685800" lvl="0" indent="-381000" rtl="0">
              <a:spcBef>
                <a:spcPts val="0"/>
              </a:spcBef>
              <a:buClr>
                <a:schemeClr val="dk1"/>
              </a:buClr>
              <a:buSzPct val="100000"/>
              <a:buFont typeface="Arial"/>
              <a:buChar char="●"/>
            </a:pPr>
            <a:r>
              <a:rPr lang="en" sz="2400">
                <a:solidFill>
                  <a:schemeClr val="dk1"/>
                </a:solidFill>
                <a:latin typeface="Quattrocento"/>
                <a:ea typeface="Quattrocento"/>
                <a:cs typeface="Quattrocento"/>
                <a:sym typeface="Quattrocento"/>
              </a:rPr>
              <a:t>Buddhism was founded in India, but spread to China, Japan, and Korea</a:t>
            </a:r>
          </a:p>
          <a:p>
            <a:endParaRPr/>
          </a:p>
          <a:p>
            <a:pPr marL="685800" lvl="0" indent="-381000" rtl="0">
              <a:spcBef>
                <a:spcPts val="0"/>
              </a:spcBef>
              <a:buClr>
                <a:schemeClr val="dk1"/>
              </a:buClr>
              <a:buSzPct val="100000"/>
              <a:buFont typeface="Arial"/>
              <a:buChar char="●"/>
            </a:pPr>
            <a:r>
              <a:rPr lang="en" sz="2400">
                <a:solidFill>
                  <a:schemeClr val="dk1"/>
                </a:solidFill>
                <a:latin typeface="Quattrocento"/>
                <a:ea typeface="Quattrocento"/>
                <a:cs typeface="Quattrocento"/>
                <a:sym typeface="Quattrocento"/>
              </a:rPr>
              <a:t>Buddhism is approximately 2,500 years old (older than Christianity and Islam).</a:t>
            </a:r>
          </a:p>
          <a:p>
            <a:endParaRPr/>
          </a:p>
          <a:p>
            <a:pPr marL="685800" lvl="0" indent="-381000" rtl="0">
              <a:spcBef>
                <a:spcPts val="0"/>
              </a:spcBef>
              <a:buClr>
                <a:schemeClr val="dk1"/>
              </a:buClr>
              <a:buSzPct val="100000"/>
              <a:buFont typeface="Arial"/>
              <a:buChar char="●"/>
            </a:pPr>
            <a:r>
              <a:rPr lang="en" sz="2400">
                <a:solidFill>
                  <a:schemeClr val="dk1"/>
                </a:solidFill>
                <a:latin typeface="Quattrocento"/>
                <a:ea typeface="Quattrocento"/>
                <a:cs typeface="Quattrocento"/>
                <a:sym typeface="Quattrocento"/>
              </a:rPr>
              <a:t>More than 300 million people still practice it today.</a:t>
            </a:r>
          </a:p>
          <a:p>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sz="2400" b="1">
                <a:solidFill>
                  <a:schemeClr val="dk1"/>
                </a:solidFill>
                <a:latin typeface="Quattrocento"/>
                <a:ea typeface="Quattrocento"/>
                <a:cs typeface="Quattrocento"/>
                <a:sym typeface="Quattrocento"/>
              </a:rPr>
              <a:t>Four Noble Truths   *Know this! </a:t>
            </a:r>
          </a:p>
        </p:txBody>
      </p:sp>
      <p:sp>
        <p:nvSpPr>
          <p:cNvPr id="117" name="Shape 11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AutoNum type="arabicPeriod"/>
            </a:pPr>
            <a:r>
              <a:rPr lang="en" sz="2400" b="1">
                <a:solidFill>
                  <a:schemeClr val="dk1"/>
                </a:solidFill>
                <a:latin typeface="Quattrocento"/>
                <a:ea typeface="Quattrocento"/>
                <a:cs typeface="Quattrocento"/>
                <a:sym typeface="Quattrocento"/>
              </a:rPr>
              <a:t>
</a:t>
            </a:r>
            <a:r>
              <a:rPr lang="en" sz="2400">
                <a:solidFill>
                  <a:schemeClr val="dk1"/>
                </a:solidFill>
                <a:latin typeface="Quattrocento"/>
                <a:ea typeface="Quattrocento"/>
                <a:cs typeface="Quattrocento"/>
                <a:sym typeface="Quattrocento"/>
              </a:rPr>
              <a:t>Suffering is a part of life.</a:t>
            </a:r>
          </a:p>
          <a:p>
            <a:endParaRPr/>
          </a:p>
          <a:p>
            <a:pPr marL="457200" lvl="0" indent="-381000" rtl="0">
              <a:spcBef>
                <a:spcPts val="0"/>
              </a:spcBef>
              <a:buClr>
                <a:schemeClr val="dk1"/>
              </a:buClr>
              <a:buSzPct val="100000"/>
              <a:buFont typeface="Arial"/>
              <a:buAutoNum type="arabicPeriod"/>
            </a:pPr>
            <a:r>
              <a:rPr lang="en" sz="2400">
                <a:solidFill>
                  <a:schemeClr val="dk1"/>
                </a:solidFill>
                <a:latin typeface="Quattrocento"/>
                <a:ea typeface="Quattrocento"/>
                <a:cs typeface="Quattrocento"/>
                <a:sym typeface="Quattrocento"/>
              </a:rPr>
              <a:t>The cause of suffering is desire.</a:t>
            </a:r>
          </a:p>
          <a:p>
            <a:endParaRPr/>
          </a:p>
          <a:p>
            <a:pPr marL="457200" lvl="0" indent="-381000" rtl="0">
              <a:spcBef>
                <a:spcPts val="0"/>
              </a:spcBef>
              <a:buClr>
                <a:schemeClr val="dk1"/>
              </a:buClr>
              <a:buSzPct val="100000"/>
              <a:buFont typeface="Arial"/>
              <a:buAutoNum type="arabicPeriod"/>
            </a:pPr>
            <a:r>
              <a:rPr lang="en" sz="2400">
                <a:solidFill>
                  <a:schemeClr val="dk1"/>
                </a:solidFill>
                <a:latin typeface="Quattrocento"/>
                <a:ea typeface="Quattrocento"/>
                <a:cs typeface="Quattrocento"/>
                <a:sym typeface="Quattrocento"/>
              </a:rPr>
              <a:t>Stopping desire is the only way to stop suffering.</a:t>
            </a:r>
          </a:p>
          <a:p>
            <a:endParaRPr/>
          </a:p>
          <a:p>
            <a:pPr marL="457200" lvl="0" indent="-381000">
              <a:spcBef>
                <a:spcPts val="0"/>
              </a:spcBef>
              <a:buClr>
                <a:schemeClr val="dk1"/>
              </a:buClr>
              <a:buSzPct val="100000"/>
              <a:buFont typeface="Arial"/>
              <a:buAutoNum type="arabicPeriod"/>
            </a:pPr>
            <a:r>
              <a:rPr lang="en" sz="2400">
                <a:solidFill>
                  <a:schemeClr val="dk1"/>
                </a:solidFill>
                <a:latin typeface="Quattrocento"/>
                <a:ea typeface="Quattrocento"/>
                <a:cs typeface="Quattrocento"/>
                <a:sym typeface="Quattrocento"/>
              </a:rPr>
              <a:t>The way to stop desire is to follow the Eightfold Path</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155626"/>
            <a:ext cx="8229600" cy="533099"/>
          </a:xfrm>
          <a:prstGeom prst="rect">
            <a:avLst/>
          </a:prstGeom>
        </p:spPr>
        <p:txBody>
          <a:bodyPr lIns="91425" tIns="91425" rIns="91425" bIns="91425" anchor="b" anchorCtr="0">
            <a:noAutofit/>
          </a:bodyPr>
          <a:lstStyle/>
          <a:p>
            <a:pPr>
              <a:buNone/>
            </a:pPr>
            <a:r>
              <a:rPr lang="en" sz="2400" b="1">
                <a:solidFill>
                  <a:schemeClr val="dk1"/>
                </a:solidFill>
                <a:latin typeface="Quattrocento"/>
                <a:ea typeface="Quattrocento"/>
                <a:cs typeface="Quattrocento"/>
                <a:sym typeface="Quattrocento"/>
              </a:rPr>
              <a:t>The Eightfold Path</a:t>
            </a:r>
          </a:p>
        </p:txBody>
      </p:sp>
      <p:sp>
        <p:nvSpPr>
          <p:cNvPr id="123" name="Shape 123"/>
          <p:cNvSpPr txBox="1">
            <a:spLocks noGrp="1"/>
          </p:cNvSpPr>
          <p:nvPr>
            <p:ph type="body" idx="1"/>
          </p:nvPr>
        </p:nvSpPr>
        <p:spPr>
          <a:xfrm>
            <a:off x="457200" y="688724"/>
            <a:ext cx="8229600" cy="4236899"/>
          </a:xfrm>
          <a:prstGeom prst="rect">
            <a:avLst/>
          </a:prstGeom>
        </p:spPr>
        <p:txBody>
          <a:bodyPr lIns="91425" tIns="91425" rIns="91425" bIns="91425" anchor="t" anchorCtr="0">
            <a:noAutofit/>
          </a:bodyPr>
          <a:lstStyle/>
          <a:p>
            <a:pPr marL="0" lvl="0" indent="0" rtl="0">
              <a:spcBef>
                <a:spcPts val="0"/>
              </a:spcBef>
              <a:buNone/>
            </a:pPr>
            <a:r>
              <a:rPr lang="en" sz="1800">
                <a:solidFill>
                  <a:schemeClr val="dk1"/>
                </a:solidFill>
                <a:latin typeface="Quattrocento"/>
                <a:ea typeface="Quattrocento"/>
                <a:cs typeface="Quattrocento"/>
                <a:sym typeface="Quattrocento"/>
              </a:rPr>
              <a:t>This is called the “Middle Way” in Buddhism and it involves a combination of understanding, compassion, and an advanced state of consciousness.</a:t>
            </a:r>
          </a:p>
          <a:p>
            <a:endParaRPr/>
          </a:p>
          <a:p>
            <a:pPr marL="685800" lvl="0" indent="-342900" rtl="0">
              <a:spcBef>
                <a:spcPts val="0"/>
              </a:spcBef>
              <a:buClr>
                <a:schemeClr val="dk1"/>
              </a:buClr>
              <a:buSzPct val="100000"/>
              <a:buFont typeface="Arial"/>
              <a:buAutoNum type="arabicPeriod"/>
            </a:pPr>
            <a:r>
              <a:rPr lang="en" sz="1800" b="1">
                <a:solidFill>
                  <a:schemeClr val="dk1"/>
                </a:solidFill>
                <a:latin typeface="Quattrocento"/>
                <a:ea typeface="Quattrocento"/>
                <a:cs typeface="Quattrocento"/>
                <a:sym typeface="Quattrocento"/>
              </a:rPr>
              <a:t>Right understanding:</a:t>
            </a:r>
            <a:r>
              <a:rPr lang="en" sz="1800">
                <a:solidFill>
                  <a:schemeClr val="dk1"/>
                </a:solidFill>
                <a:latin typeface="Quattrocento"/>
                <a:ea typeface="Quattrocento"/>
                <a:cs typeface="Quattrocento"/>
                <a:sym typeface="Quattrocento"/>
              </a:rPr>
              <a:t> realize the cause of desires</a:t>
            </a:r>
          </a:p>
          <a:p>
            <a:pPr marL="685800" lvl="0" indent="-342900" rtl="0">
              <a:spcBef>
                <a:spcPts val="0"/>
              </a:spcBef>
              <a:buClr>
                <a:schemeClr val="dk1"/>
              </a:buClr>
              <a:buSzPct val="100000"/>
              <a:buFont typeface="Arial"/>
              <a:buAutoNum type="arabicPeriod"/>
            </a:pPr>
            <a:r>
              <a:rPr lang="en" sz="1800" b="1">
                <a:solidFill>
                  <a:schemeClr val="dk1"/>
                </a:solidFill>
                <a:latin typeface="Quattrocento"/>
                <a:ea typeface="Quattrocento"/>
                <a:cs typeface="Quattrocento"/>
                <a:sym typeface="Quattrocento"/>
              </a:rPr>
              <a:t>Right intentions: </a:t>
            </a:r>
            <a:r>
              <a:rPr lang="en" sz="1800">
                <a:solidFill>
                  <a:schemeClr val="dk1"/>
                </a:solidFill>
                <a:latin typeface="Quattrocento"/>
                <a:ea typeface="Quattrocento"/>
                <a:cs typeface="Quattrocento"/>
                <a:sym typeface="Quattrocento"/>
              </a:rPr>
              <a:t>recognize impure thoughts and eliminate them</a:t>
            </a:r>
          </a:p>
          <a:p>
            <a:pPr marL="685800" lvl="0" indent="-342900" rtl="0">
              <a:spcBef>
                <a:spcPts val="0"/>
              </a:spcBef>
              <a:buClr>
                <a:schemeClr val="dk1"/>
              </a:buClr>
              <a:buSzPct val="100000"/>
              <a:buFont typeface="Arial"/>
              <a:buAutoNum type="arabicPeriod"/>
            </a:pPr>
            <a:r>
              <a:rPr lang="en" sz="1800" b="1">
                <a:solidFill>
                  <a:schemeClr val="dk1"/>
                </a:solidFill>
                <a:latin typeface="Quattrocento"/>
                <a:ea typeface="Quattrocento"/>
                <a:cs typeface="Quattrocento"/>
                <a:sym typeface="Quattrocento"/>
              </a:rPr>
              <a:t>Right speech: </a:t>
            </a:r>
            <a:r>
              <a:rPr lang="en" sz="1800">
                <a:solidFill>
                  <a:schemeClr val="dk1"/>
                </a:solidFill>
                <a:latin typeface="Quattrocento"/>
                <a:ea typeface="Quattrocento"/>
                <a:cs typeface="Quattrocento"/>
                <a:sym typeface="Quattrocento"/>
              </a:rPr>
              <a:t>avoid lies, exaggerations, and harsh words</a:t>
            </a:r>
          </a:p>
          <a:p>
            <a:pPr marL="685800" lvl="0" indent="-342900" rtl="0">
              <a:spcBef>
                <a:spcPts val="0"/>
              </a:spcBef>
              <a:buClr>
                <a:schemeClr val="dk1"/>
              </a:buClr>
              <a:buSzPct val="100000"/>
              <a:buFont typeface="Arial"/>
              <a:buAutoNum type="arabicPeriod"/>
            </a:pPr>
            <a:r>
              <a:rPr lang="en" sz="1800" b="1">
                <a:solidFill>
                  <a:schemeClr val="dk1"/>
                </a:solidFill>
                <a:latin typeface="Quattrocento"/>
                <a:ea typeface="Quattrocento"/>
                <a:cs typeface="Quattrocento"/>
                <a:sym typeface="Quattrocento"/>
              </a:rPr>
              <a:t>Right action:</a:t>
            </a:r>
            <a:r>
              <a:rPr lang="en" sz="1800">
                <a:solidFill>
                  <a:schemeClr val="dk1"/>
                </a:solidFill>
                <a:latin typeface="Quattrocento"/>
                <a:ea typeface="Quattrocento"/>
                <a:cs typeface="Quattrocento"/>
                <a:sym typeface="Quattrocento"/>
              </a:rPr>
              <a:t> do not kill, steal, engage in sexual misconduct, lie, or use intoxicating substances.</a:t>
            </a:r>
          </a:p>
          <a:p>
            <a:pPr marL="685800" lvl="0" indent="-342900" rtl="0">
              <a:spcBef>
                <a:spcPts val="0"/>
              </a:spcBef>
              <a:buClr>
                <a:schemeClr val="dk1"/>
              </a:buClr>
              <a:buSzPct val="100000"/>
              <a:buFont typeface="Arial"/>
              <a:buAutoNum type="arabicPeriod"/>
            </a:pPr>
            <a:r>
              <a:rPr lang="en" sz="1800" b="1">
                <a:solidFill>
                  <a:schemeClr val="dk1"/>
                </a:solidFill>
                <a:latin typeface="Quattrocento"/>
                <a:ea typeface="Quattrocento"/>
                <a:cs typeface="Quattrocento"/>
                <a:sym typeface="Quattrocento"/>
              </a:rPr>
              <a:t>Right work:</a:t>
            </a:r>
            <a:r>
              <a:rPr lang="en" sz="1800">
                <a:solidFill>
                  <a:schemeClr val="dk1"/>
                </a:solidFill>
                <a:latin typeface="Quattrocento"/>
                <a:ea typeface="Quattrocento"/>
                <a:cs typeface="Quattrocento"/>
                <a:sym typeface="Quattrocento"/>
              </a:rPr>
              <a:t> a livelihood should not cause harm to others</a:t>
            </a:r>
          </a:p>
          <a:p>
            <a:pPr marL="685800" lvl="0" indent="-342900" rtl="0">
              <a:spcBef>
                <a:spcPts val="0"/>
              </a:spcBef>
              <a:buClr>
                <a:schemeClr val="dk1"/>
              </a:buClr>
              <a:buSzPct val="100000"/>
              <a:buFont typeface="Arial"/>
              <a:buAutoNum type="arabicPeriod"/>
            </a:pPr>
            <a:r>
              <a:rPr lang="en" sz="1800" b="1">
                <a:solidFill>
                  <a:schemeClr val="dk1"/>
                </a:solidFill>
                <a:latin typeface="Quattrocento"/>
                <a:ea typeface="Quattrocento"/>
                <a:cs typeface="Quattrocento"/>
                <a:sym typeface="Quattrocento"/>
              </a:rPr>
              <a:t>Right effort:</a:t>
            </a:r>
            <a:r>
              <a:rPr lang="en" sz="1800">
                <a:solidFill>
                  <a:schemeClr val="dk1"/>
                </a:solidFill>
                <a:latin typeface="Quattrocento"/>
                <a:ea typeface="Quattrocento"/>
                <a:cs typeface="Quattrocento"/>
                <a:sym typeface="Quattrocento"/>
              </a:rPr>
              <a:t> strive to improve</a:t>
            </a:r>
          </a:p>
          <a:p>
            <a:pPr marL="685800" lvl="0" indent="-342900" rtl="0">
              <a:spcBef>
                <a:spcPts val="0"/>
              </a:spcBef>
              <a:buClr>
                <a:schemeClr val="dk1"/>
              </a:buClr>
              <a:buSzPct val="100000"/>
              <a:buFont typeface="Arial"/>
              <a:buAutoNum type="arabicPeriod"/>
            </a:pPr>
            <a:r>
              <a:rPr lang="en" sz="1800" b="1">
                <a:solidFill>
                  <a:schemeClr val="dk1"/>
                </a:solidFill>
                <a:latin typeface="Quattrocento"/>
                <a:ea typeface="Quattrocento"/>
                <a:cs typeface="Quattrocento"/>
                <a:sym typeface="Quattrocento"/>
              </a:rPr>
              <a:t>Right meditation: </a:t>
            </a:r>
            <a:r>
              <a:rPr lang="en" sz="1800">
                <a:solidFill>
                  <a:schemeClr val="dk1"/>
                </a:solidFill>
                <a:latin typeface="Quattrocento"/>
                <a:ea typeface="Quattrocento"/>
                <a:cs typeface="Quattrocento"/>
                <a:sym typeface="Quattrocento"/>
              </a:rPr>
              <a:t>use meditation to focus on the nature of reality</a:t>
            </a:r>
          </a:p>
          <a:p>
            <a:pPr marL="685800" lvl="0" indent="-342900">
              <a:spcBef>
                <a:spcPts val="0"/>
              </a:spcBef>
              <a:buClr>
                <a:schemeClr val="dk1"/>
              </a:buClr>
              <a:buSzPct val="100000"/>
              <a:buFont typeface="Arial"/>
              <a:buAutoNum type="arabicPeriod"/>
            </a:pPr>
            <a:r>
              <a:rPr lang="en" sz="1800" b="1">
                <a:solidFill>
                  <a:schemeClr val="dk1"/>
                </a:solidFill>
                <a:latin typeface="Quattrocento"/>
                <a:ea typeface="Quattrocento"/>
                <a:cs typeface="Quattrocento"/>
                <a:sym typeface="Quattrocento"/>
              </a:rPr>
              <a:t>Right contemplation: </a:t>
            </a:r>
            <a:r>
              <a:rPr lang="en" sz="1800">
                <a:solidFill>
                  <a:schemeClr val="dk1"/>
                </a:solidFill>
                <a:latin typeface="Quattrocento"/>
                <a:ea typeface="Quattrocento"/>
                <a:cs typeface="Quattrocento"/>
                <a:sym typeface="Quattrocento"/>
              </a:rPr>
              <a:t>cultivate inner peace</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155625"/>
            <a:ext cx="8229600" cy="752099"/>
          </a:xfrm>
          <a:prstGeom prst="rect">
            <a:avLst/>
          </a:prstGeom>
        </p:spPr>
        <p:txBody>
          <a:bodyPr lIns="91425" tIns="91425" rIns="91425" bIns="91425" anchor="b" anchorCtr="0">
            <a:noAutofit/>
          </a:bodyPr>
          <a:lstStyle/>
          <a:p>
            <a:pPr>
              <a:buNone/>
            </a:pPr>
            <a:r>
              <a:rPr lang="en" sz="1800"/>
              <a:t>Background notes</a:t>
            </a:r>
          </a:p>
        </p:txBody>
      </p:sp>
      <p:sp>
        <p:nvSpPr>
          <p:cNvPr id="129" name="Shape 129"/>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algn="ctr" rtl="0">
              <a:spcBef>
                <a:spcPts val="0"/>
              </a:spcBef>
              <a:buNone/>
            </a:pPr>
            <a:r>
              <a:rPr lang="en" sz="1800" b="1">
                <a:solidFill>
                  <a:schemeClr val="dk1"/>
                </a:solidFill>
                <a:latin typeface="Quattrocento"/>
                <a:ea typeface="Quattrocento"/>
                <a:cs typeface="Quattrocento"/>
                <a:sym typeface="Quattrocento"/>
              </a:rPr>
              <a:t>
</a:t>
            </a:r>
          </a:p>
          <a:p>
            <a:endParaRPr/>
          </a:p>
          <a:p>
            <a:pPr lvl="0" algn="ctr" rtl="0">
              <a:spcBef>
                <a:spcPts val="0"/>
              </a:spcBef>
              <a:buClr>
                <a:schemeClr val="dk1"/>
              </a:buClr>
              <a:buSzPct val="30555"/>
              <a:buFont typeface="Arial"/>
              <a:buNone/>
            </a:pPr>
            <a:r>
              <a:rPr lang="en" sz="3600" b="1">
                <a:solidFill>
                  <a:schemeClr val="dk1"/>
                </a:solidFill>
                <a:latin typeface="Quattrocento"/>
                <a:ea typeface="Quattrocento"/>
                <a:cs typeface="Quattrocento"/>
                <a:sym typeface="Quattrocento"/>
              </a:rPr>
              <a:t>Other Buddhist concepts/terms:</a:t>
            </a:r>
          </a:p>
          <a:p>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important terms</a:t>
            </a:r>
          </a:p>
        </p:txBody>
      </p:sp>
      <p:sp>
        <p:nvSpPr>
          <p:cNvPr id="135" name="Shape 135"/>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buNone/>
            </a:pPr>
            <a:r>
              <a:rPr lang="en" b="1">
                <a:solidFill>
                  <a:schemeClr val="dk1"/>
                </a:solidFill>
                <a:latin typeface="Quattrocento"/>
                <a:ea typeface="Quattrocento"/>
                <a:cs typeface="Quattrocento"/>
                <a:sym typeface="Quattrocento"/>
              </a:rPr>
              <a:t>Karma: </a:t>
            </a:r>
          </a:p>
          <a:p>
            <a:pPr>
              <a:buNone/>
            </a:pPr>
            <a:r>
              <a:rPr lang="en">
                <a:solidFill>
                  <a:schemeClr val="dk1"/>
                </a:solidFill>
                <a:latin typeface="Quattrocento"/>
                <a:ea typeface="Quattrocento"/>
                <a:cs typeface="Quattrocento"/>
                <a:sym typeface="Quattrocento"/>
              </a:rPr>
              <a:t>The idea that all deeds carry positive or negative effects which carry over from one life to the next. This means that people create their own destinies.</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important terms</a:t>
            </a:r>
          </a:p>
        </p:txBody>
      </p:sp>
      <p:sp>
        <p:nvSpPr>
          <p:cNvPr id="141" name="Shape 141"/>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buNone/>
            </a:pPr>
            <a:r>
              <a:rPr lang="en" b="1">
                <a:solidFill>
                  <a:schemeClr val="dk1"/>
                </a:solidFill>
                <a:latin typeface="Quattrocento"/>
                <a:ea typeface="Quattrocento"/>
                <a:cs typeface="Quattrocento"/>
                <a:sym typeface="Quattrocento"/>
              </a:rPr>
              <a:t>Rebirth or reincarnation: </a:t>
            </a:r>
          </a:p>
          <a:p>
            <a:pPr>
              <a:buNone/>
            </a:pPr>
            <a:r>
              <a:rPr lang="en">
                <a:solidFill>
                  <a:schemeClr val="dk1"/>
                </a:solidFill>
                <a:latin typeface="Quattrocento"/>
                <a:ea typeface="Quattrocento"/>
                <a:cs typeface="Quattrocento"/>
                <a:sym typeface="Quattrocento"/>
              </a:rPr>
              <a:t>The belief that spiritual enlightenment is difficult and may take multiple lifetimes to achieve.</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important terms</a:t>
            </a:r>
          </a:p>
        </p:txBody>
      </p:sp>
      <p:sp>
        <p:nvSpPr>
          <p:cNvPr id="147" name="Shape 14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buNone/>
            </a:pPr>
            <a:r>
              <a:rPr lang="en" b="1">
                <a:solidFill>
                  <a:schemeClr val="dk1"/>
                </a:solidFill>
                <a:latin typeface="Quattrocento"/>
                <a:ea typeface="Quattrocento"/>
                <a:cs typeface="Quattrocento"/>
                <a:sym typeface="Quattrocento"/>
              </a:rPr>
              <a:t>Nirvana: </a:t>
            </a:r>
          </a:p>
          <a:p>
            <a:pPr>
              <a:buNone/>
            </a:pPr>
            <a:r>
              <a:rPr lang="en">
                <a:solidFill>
                  <a:schemeClr val="dk1"/>
                </a:solidFill>
                <a:latin typeface="Quattrocento"/>
                <a:ea typeface="Quattrocento"/>
                <a:cs typeface="Quattrocento"/>
                <a:sym typeface="Quattrocento"/>
              </a:rPr>
              <a:t>The release from the cycle of rebirth and suffering; it leads to a state of mind of inner peace.</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buNone/>
            </a:pPr>
            <a:r>
              <a:rPr lang="en"/>
              <a:t>important terms</a:t>
            </a:r>
          </a:p>
        </p:txBody>
      </p:sp>
      <p:sp>
        <p:nvSpPr>
          <p:cNvPr id="153" name="Shape 153"/>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spcBef>
                <a:spcPts val="0"/>
              </a:spcBef>
              <a:buNone/>
            </a:pPr>
            <a:r>
              <a:rPr lang="en" sz="1100">
                <a:solidFill>
                  <a:schemeClr val="dk1"/>
                </a:solidFill>
                <a:latin typeface="Quattrocento"/>
                <a:ea typeface="Quattrocento"/>
                <a:cs typeface="Quattrocento"/>
                <a:sym typeface="Quattrocento"/>
              </a:rPr>
              <a:t>
</a:t>
            </a:r>
            <a:r>
              <a:rPr lang="en" b="1">
                <a:solidFill>
                  <a:schemeClr val="dk1"/>
                </a:solidFill>
                <a:latin typeface="Quattrocento"/>
                <a:ea typeface="Quattrocento"/>
                <a:cs typeface="Quattrocento"/>
                <a:sym typeface="Quattrocento"/>
              </a:rPr>
              <a:t>Interdependent universe:</a:t>
            </a:r>
            <a:r>
              <a:rPr lang="en">
                <a:solidFill>
                  <a:schemeClr val="dk1"/>
                </a:solidFill>
                <a:latin typeface="Quattrocento"/>
                <a:ea typeface="Quattrocento"/>
                <a:cs typeface="Quattrocento"/>
                <a:sym typeface="Quattrocento"/>
              </a:rPr>
              <a:t> </a:t>
            </a:r>
          </a:p>
          <a:p>
            <a:endParaRPr/>
          </a:p>
          <a:p>
            <a:pPr lvl="0">
              <a:spcBef>
                <a:spcPts val="0"/>
              </a:spcBef>
              <a:buClr>
                <a:schemeClr val="dk1"/>
              </a:buClr>
              <a:buSzPct val="36666"/>
              <a:buFont typeface="Arial"/>
              <a:buNone/>
            </a:pPr>
            <a:r>
              <a:rPr lang="en">
                <a:solidFill>
                  <a:schemeClr val="dk1"/>
                </a:solidFill>
                <a:latin typeface="Quattrocento"/>
                <a:ea typeface="Quattrocento"/>
                <a:cs typeface="Quattrocento"/>
                <a:sym typeface="Quattrocento"/>
              </a:rPr>
              <a:t>Similar to the Taoist concept of yin and yang (that all things are interconnected and provide balance). Nothing is separate from anything else and all things rely on each other for existence.</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1464</TotalTime>
  <Words>283</Words>
  <Application>Microsoft Office PowerPoint</Application>
  <PresentationFormat>On-screen Show (16:9)</PresentationFormat>
  <Paragraphs>66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sketched</vt:lpstr>
      <vt:lpstr>Siddhartha </vt:lpstr>
      <vt:lpstr>Background notes. . . </vt:lpstr>
      <vt:lpstr>Four Noble Truths   *Know this! </vt:lpstr>
      <vt:lpstr>The Eightfold Path</vt:lpstr>
      <vt:lpstr>Background notes</vt:lpstr>
      <vt:lpstr>important terms</vt:lpstr>
      <vt:lpstr>important terms</vt:lpstr>
      <vt:lpstr>important terms</vt:lpstr>
      <vt:lpstr>important terms</vt:lpstr>
      <vt:lpstr>important terms</vt:lpstr>
      <vt:lpstr>Important terms  *listed on handout</vt:lpstr>
      <vt:lpstr>Siddhartha Project: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Siddhartha</dc:title>
  <dc:creator>Joye Server</dc:creator>
  <cp:lastModifiedBy>fcboe</cp:lastModifiedBy>
  <cp:revision>1</cp:revision>
  <dcterms:modified xsi:type="dcterms:W3CDTF">2013-11-05T20:15:33Z</dcterms:modified>
</cp:coreProperties>
</file>