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1082040" y="1656080"/>
            <a:ext cx="7050900" cy="1470000"/>
          </a:xfrm>
          <a:prstGeom prst="rect">
            <a:avLst/>
          </a:prstGeom>
        </p:spPr>
        <p:txBody>
          <a:bodyPr lIns="91425" tIns="91425" rIns="91425" bIns="91425" anchor="b" anchorCtr="0">
            <a:noAutofit/>
          </a:bodyPr>
          <a:lstStyle/>
          <a:p>
            <a:pPr>
              <a:buNone/>
            </a:pPr>
            <a:r>
              <a:rPr lang="en" i="1"/>
              <a:t>To Kill A Mockingbird</a:t>
            </a:r>
          </a:p>
        </p:txBody>
      </p:sp>
      <p:sp>
        <p:nvSpPr>
          <p:cNvPr id="42" name="Shape 42"/>
          <p:cNvSpPr txBox="1">
            <a:spLocks noGrp="1"/>
          </p:cNvSpPr>
          <p:nvPr>
            <p:ph type="subTitle" idx="1"/>
          </p:nvPr>
        </p:nvSpPr>
        <p:spPr>
          <a:xfrm>
            <a:off x="1082040" y="3230880"/>
            <a:ext cx="7035899" cy="925499"/>
          </a:xfrm>
          <a:prstGeom prst="rect">
            <a:avLst/>
          </a:prstGeom>
        </p:spPr>
        <p:txBody>
          <a:bodyPr lIns="91425" tIns="91425" rIns="91425" bIns="91425" anchor="t" anchorCtr="0">
            <a:noAutofit/>
          </a:bodyPr>
          <a:lstStyle/>
          <a:p>
            <a:pPr>
              <a:buNone/>
            </a:pPr>
            <a:r>
              <a:rPr lang="en"/>
              <a:t>by Harper Lee</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endParaRPr/>
          </a:p>
        </p:txBody>
      </p:sp>
      <p:sp>
        <p:nvSpPr>
          <p:cNvPr id="96" name="Shape 96"/>
          <p:cNvSpPr txBox="1">
            <a:spLocks noGrp="1"/>
          </p:cNvSpPr>
          <p:nvPr>
            <p:ph type="body" idx="1"/>
          </p:nvPr>
        </p:nvSpPr>
        <p:spPr>
          <a:xfrm>
            <a:off x="457200" y="470832"/>
            <a:ext cx="8229600" cy="6097199"/>
          </a:xfrm>
          <a:prstGeom prst="rect">
            <a:avLst/>
          </a:prstGeom>
        </p:spPr>
        <p:txBody>
          <a:bodyPr lIns="91425" tIns="91425" rIns="91425" bIns="91425" anchor="t" anchorCtr="0">
            <a:noAutofit/>
          </a:bodyPr>
          <a:lstStyle/>
          <a:p>
            <a:pPr lvl="0" rtl="0">
              <a:buNone/>
            </a:pPr>
            <a:r>
              <a:rPr lang="en" sz="2400" dirty="0">
                <a:solidFill>
                  <a:srgbClr val="000000"/>
                </a:solidFill>
              </a:rPr>
              <a:t>
</a:t>
            </a:r>
          </a:p>
          <a:p>
            <a:endParaRPr dirty="0"/>
          </a:p>
          <a:p>
            <a:pPr marL="457200" lvl="0" indent="-431800" rtl="0">
              <a:buClr>
                <a:schemeClr val="dk2"/>
              </a:buClr>
              <a:buSzPct val="222222"/>
              <a:buFont typeface="Arial"/>
              <a:buChar char="•"/>
            </a:pPr>
            <a:r>
              <a:rPr lang="en" sz="2400" dirty="0">
                <a:solidFill>
                  <a:srgbClr val="000000"/>
                </a:solidFill>
              </a:rPr>
              <a:t>The author of </a:t>
            </a:r>
            <a:r>
              <a:rPr lang="en" sz="2400" i="1" dirty="0">
                <a:solidFill>
                  <a:srgbClr val="000000"/>
                </a:solidFill>
              </a:rPr>
              <a:t>To Kill A Mockingbird, </a:t>
            </a:r>
            <a:r>
              <a:rPr lang="en" sz="2400" b="1" u="sng" dirty="0">
                <a:solidFill>
                  <a:srgbClr val="000000"/>
                </a:solidFill>
              </a:rPr>
              <a:t>Harper Lee</a:t>
            </a:r>
            <a:r>
              <a:rPr lang="en" sz="2400" dirty="0">
                <a:solidFill>
                  <a:srgbClr val="000000"/>
                </a:solidFill>
              </a:rPr>
              <a:t>, was born in </a:t>
            </a:r>
            <a:r>
              <a:rPr lang="en" sz="2400" b="1" u="sng" dirty="0">
                <a:solidFill>
                  <a:srgbClr val="000000"/>
                </a:solidFill>
              </a:rPr>
              <a:t>Monroeville</a:t>
            </a:r>
            <a:r>
              <a:rPr lang="en" sz="2400" dirty="0">
                <a:solidFill>
                  <a:srgbClr val="000000"/>
                </a:solidFill>
              </a:rPr>
              <a:t>, Alabama, in </a:t>
            </a:r>
            <a:r>
              <a:rPr lang="en" sz="2400" b="1" u="sng" dirty="0">
                <a:solidFill>
                  <a:srgbClr val="000000"/>
                </a:solidFill>
              </a:rPr>
              <a:t>1926</a:t>
            </a:r>
            <a:r>
              <a:rPr lang="en" sz="2400" dirty="0">
                <a:solidFill>
                  <a:srgbClr val="000000"/>
                </a:solidFill>
              </a:rPr>
              <a:t>, just three years before the stock market crash. Like Atticus Finch in her novel, Lee’s father was also a </a:t>
            </a:r>
            <a:r>
              <a:rPr lang="en" sz="2400" b="1" u="sng" dirty="0">
                <a:solidFill>
                  <a:srgbClr val="000000"/>
                </a:solidFill>
              </a:rPr>
              <a:t>lawyer</a:t>
            </a:r>
            <a:r>
              <a:rPr lang="en" sz="2400" dirty="0">
                <a:solidFill>
                  <a:srgbClr val="000000"/>
                </a:solidFill>
              </a:rPr>
              <a:t>. In </a:t>
            </a:r>
            <a:r>
              <a:rPr lang="en" sz="2400" b="1" u="sng" dirty="0">
                <a:solidFill>
                  <a:srgbClr val="000000"/>
                </a:solidFill>
              </a:rPr>
              <a:t>1931</a:t>
            </a:r>
            <a:r>
              <a:rPr lang="en" sz="2400" dirty="0">
                <a:solidFill>
                  <a:srgbClr val="000000"/>
                </a:solidFill>
              </a:rPr>
              <a:t>, in the nearby town </a:t>
            </a:r>
            <a:r>
              <a:rPr lang="en" sz="2400" dirty="0" smtClean="0">
                <a:solidFill>
                  <a:srgbClr val="000000"/>
                </a:solidFill>
              </a:rPr>
              <a:t>of </a:t>
            </a:r>
            <a:r>
              <a:rPr lang="en" sz="2400" b="1" u="sng" dirty="0" smtClean="0">
                <a:solidFill>
                  <a:srgbClr val="000000"/>
                </a:solidFill>
              </a:rPr>
              <a:t>Scottsboro</a:t>
            </a:r>
            <a:r>
              <a:rPr lang="en" sz="2400" dirty="0" smtClean="0">
                <a:solidFill>
                  <a:srgbClr val="000000"/>
                </a:solidFill>
              </a:rPr>
              <a:t>, </a:t>
            </a:r>
            <a:r>
              <a:rPr lang="en" sz="2400" dirty="0">
                <a:solidFill>
                  <a:srgbClr val="000000"/>
                </a:solidFill>
              </a:rPr>
              <a:t>Alabama  </a:t>
            </a:r>
            <a:r>
              <a:rPr lang="en" sz="2400" b="1" u="sng" dirty="0">
                <a:solidFill>
                  <a:srgbClr val="000000"/>
                </a:solidFill>
              </a:rPr>
              <a:t>nine </a:t>
            </a:r>
            <a:r>
              <a:rPr lang="en" sz="2400" dirty="0">
                <a:solidFill>
                  <a:srgbClr val="000000"/>
                </a:solidFill>
              </a:rPr>
              <a:t>young  </a:t>
            </a:r>
            <a:r>
              <a:rPr lang="en" sz="2400" b="1" u="sng" dirty="0">
                <a:solidFill>
                  <a:srgbClr val="000000"/>
                </a:solidFill>
              </a:rPr>
              <a:t>black </a:t>
            </a:r>
            <a:r>
              <a:rPr lang="en" sz="2400" dirty="0">
                <a:solidFill>
                  <a:srgbClr val="000000"/>
                </a:solidFill>
              </a:rPr>
              <a:t>men were </a:t>
            </a:r>
            <a:r>
              <a:rPr lang="en" sz="2400" i="1" dirty="0">
                <a:solidFill>
                  <a:srgbClr val="000000"/>
                </a:solidFill>
              </a:rPr>
              <a:t>wrongly</a:t>
            </a:r>
            <a:r>
              <a:rPr lang="en" sz="2400" dirty="0">
                <a:solidFill>
                  <a:srgbClr val="000000"/>
                </a:solidFill>
              </a:rPr>
              <a:t> accused and convicted of raping two </a:t>
            </a:r>
            <a:r>
              <a:rPr lang="en" sz="2400" b="1" u="sng" dirty="0">
                <a:solidFill>
                  <a:srgbClr val="000000"/>
                </a:solidFill>
              </a:rPr>
              <a:t>white </a:t>
            </a:r>
            <a:r>
              <a:rPr lang="en" sz="2400" dirty="0">
                <a:solidFill>
                  <a:srgbClr val="000000"/>
                </a:solidFill>
              </a:rPr>
              <a:t>women. The trial was highly publicized. </a:t>
            </a:r>
          </a:p>
          <a:p>
            <a:endParaRPr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endParaRPr/>
          </a:p>
        </p:txBody>
      </p:sp>
      <p:sp>
        <p:nvSpPr>
          <p:cNvPr id="102" name="Shape 10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a:buClr>
                <a:schemeClr val="dk2"/>
              </a:buClr>
              <a:buSzPct val="222222"/>
              <a:buFont typeface="Arial"/>
              <a:buChar char="•"/>
            </a:pPr>
            <a:r>
              <a:rPr lang="en" sz="2400">
                <a:solidFill>
                  <a:srgbClr val="000000"/>
                </a:solidFill>
              </a:rPr>
              <a:t>These things seem to have served as </a:t>
            </a:r>
            <a:r>
              <a:rPr lang="en" sz="2400" b="1" u="sng">
                <a:solidFill>
                  <a:srgbClr val="000000"/>
                </a:solidFill>
              </a:rPr>
              <a:t>inspiration </a:t>
            </a:r>
            <a:r>
              <a:rPr lang="en" sz="2400">
                <a:solidFill>
                  <a:srgbClr val="000000"/>
                </a:solidFill>
              </a:rPr>
              <a:t> for Lee’s novel, though she claims she was not trying to recreate her own childhood story, but the story of any small Southern town where such events could take place. Lee published the novel in </a:t>
            </a:r>
            <a:r>
              <a:rPr lang="en" sz="2400" b="1" u="sng">
                <a:solidFill>
                  <a:srgbClr val="000000"/>
                </a:solidFill>
              </a:rPr>
              <a:t>1960</a:t>
            </a:r>
            <a:r>
              <a:rPr lang="en" sz="2400">
                <a:solidFill>
                  <a:srgbClr val="000000"/>
                </a:solidFill>
              </a:rPr>
              <a:t>, just before the height of the </a:t>
            </a:r>
            <a:r>
              <a:rPr lang="en" sz="2400" b="1" u="sng">
                <a:solidFill>
                  <a:srgbClr val="000000"/>
                </a:solidFill>
              </a:rPr>
              <a:t>Civil Rights Movement</a:t>
            </a:r>
            <a:r>
              <a:rPr lang="en" sz="2400">
                <a:solidFill>
                  <a:srgbClr val="000000"/>
                </a:solidFill>
              </a:rPr>
              <a:t>. She won the  </a:t>
            </a:r>
            <a:r>
              <a:rPr lang="en" sz="2400" b="1" u="sng">
                <a:solidFill>
                  <a:srgbClr val="000000"/>
                </a:solidFill>
              </a:rPr>
              <a:t>Pulitzer Prize for Fiction </a:t>
            </a:r>
            <a:r>
              <a:rPr lang="en" sz="2400">
                <a:solidFill>
                  <a:srgbClr val="000000"/>
                </a:solidFill>
              </a:rPr>
              <a:t>in 1961. This was the </a:t>
            </a:r>
            <a:r>
              <a:rPr lang="en" sz="2400" b="1" u="sng">
                <a:solidFill>
                  <a:srgbClr val="000000"/>
                </a:solidFill>
              </a:rPr>
              <a:t>only </a:t>
            </a:r>
            <a:r>
              <a:rPr lang="en" sz="2400">
                <a:solidFill>
                  <a:srgbClr val="000000"/>
                </a:solidFill>
              </a:rPr>
              <a:t>book Lee ever published.</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700800"/>
          </a:xfrm>
          <a:prstGeom prst="rect">
            <a:avLst/>
          </a:prstGeom>
        </p:spPr>
        <p:txBody>
          <a:bodyPr lIns="91425" tIns="91425" rIns="91425" bIns="91425" anchor="b" anchorCtr="0">
            <a:noAutofit/>
          </a:bodyPr>
          <a:lstStyle/>
          <a:p>
            <a:pPr>
              <a:buNone/>
            </a:pPr>
            <a:r>
              <a:rPr lang="en"/>
              <a:t>Notes</a:t>
            </a:r>
          </a:p>
        </p:txBody>
      </p:sp>
      <p:sp>
        <p:nvSpPr>
          <p:cNvPr id="108" name="Shape 108"/>
          <p:cNvSpPr txBox="1">
            <a:spLocks noGrp="1"/>
          </p:cNvSpPr>
          <p:nvPr>
            <p:ph type="body" idx="1"/>
          </p:nvPr>
        </p:nvSpPr>
        <p:spPr>
          <a:xfrm>
            <a:off x="457199" y="854565"/>
            <a:ext cx="8229600" cy="4840199"/>
          </a:xfrm>
          <a:prstGeom prst="rect">
            <a:avLst/>
          </a:prstGeom>
        </p:spPr>
        <p:txBody>
          <a:bodyPr lIns="91425" tIns="91425" rIns="91425" bIns="91425" anchor="t" anchorCtr="0">
            <a:noAutofit/>
          </a:bodyPr>
          <a:lstStyle/>
          <a:p>
            <a:pPr marL="457200" lvl="0" indent="-381000" rtl="0">
              <a:buClr>
                <a:schemeClr val="dk2"/>
              </a:buClr>
              <a:buSzPct val="166666"/>
              <a:buFont typeface="Arial"/>
              <a:buChar char="•"/>
            </a:pPr>
            <a:r>
              <a:rPr lang="en" sz="2400" i="1">
                <a:solidFill>
                  <a:srgbClr val="000000"/>
                </a:solidFill>
              </a:rPr>
              <a:t>To Kill A Mockingbird </a:t>
            </a:r>
            <a:r>
              <a:rPr lang="en" sz="2400">
                <a:solidFill>
                  <a:srgbClr val="000000"/>
                </a:solidFill>
              </a:rPr>
              <a:t>is a </a:t>
            </a:r>
            <a:r>
              <a:rPr lang="en" sz="2400" b="1" u="sng">
                <a:solidFill>
                  <a:srgbClr val="000000"/>
                </a:solidFill>
              </a:rPr>
              <a:t>coming-of-age </a:t>
            </a:r>
            <a:r>
              <a:rPr lang="en" sz="2400">
                <a:solidFill>
                  <a:srgbClr val="000000"/>
                </a:solidFill>
              </a:rPr>
              <a:t>novel in which the main character matures. She will change from having a child-like view of the world to a more adult-like, and in this change she will lose some of her </a:t>
            </a:r>
            <a:r>
              <a:rPr lang="en" sz="2400" b="1" u="sng">
                <a:solidFill>
                  <a:srgbClr val="000000"/>
                </a:solidFill>
              </a:rPr>
              <a:t>innocence</a:t>
            </a:r>
            <a:r>
              <a:rPr lang="en" sz="2400">
                <a:solidFill>
                  <a:srgbClr val="000000"/>
                </a:solidFill>
              </a:rPr>
              <a:t>. The plot covers </a:t>
            </a:r>
            <a:r>
              <a:rPr lang="en" sz="2400" b="1" u="sng">
                <a:solidFill>
                  <a:srgbClr val="000000"/>
                </a:solidFill>
              </a:rPr>
              <a:t>three </a:t>
            </a:r>
            <a:r>
              <a:rPr lang="en" sz="2400">
                <a:solidFill>
                  <a:srgbClr val="000000"/>
                </a:solidFill>
              </a:rPr>
              <a:t>years in the lives of Scout and her brother Jem. </a:t>
            </a:r>
            <a:r>
              <a:rPr lang="en" sz="2400" b="1" u="sng">
                <a:solidFill>
                  <a:srgbClr val="000000"/>
                </a:solidFill>
              </a:rPr>
              <a:t>Scout</a:t>
            </a:r>
            <a:r>
              <a:rPr lang="en" sz="2400">
                <a:solidFill>
                  <a:srgbClr val="000000"/>
                </a:solidFill>
              </a:rPr>
              <a:t> narrates the novel in </a:t>
            </a:r>
            <a:r>
              <a:rPr lang="en" sz="2400" b="1" u="sng">
                <a:solidFill>
                  <a:srgbClr val="000000"/>
                </a:solidFill>
              </a:rPr>
              <a:t>first person </a:t>
            </a:r>
            <a:r>
              <a:rPr lang="en" sz="2400">
                <a:solidFill>
                  <a:srgbClr val="000000"/>
                </a:solidFill>
              </a:rPr>
              <a:t>point of view through adult eyes; that is, she tells the story of her childhood experiences after she is grown up.</a:t>
            </a:r>
          </a:p>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496199"/>
          </a:xfrm>
          <a:prstGeom prst="rect">
            <a:avLst/>
          </a:prstGeom>
        </p:spPr>
        <p:txBody>
          <a:bodyPr lIns="91425" tIns="91425" rIns="91425" bIns="91425" anchor="b" anchorCtr="0">
            <a:noAutofit/>
          </a:bodyPr>
          <a:lstStyle/>
          <a:p>
            <a:pPr>
              <a:buNone/>
            </a:pPr>
            <a:r>
              <a:rPr lang="en"/>
              <a:t>Notes</a:t>
            </a:r>
          </a:p>
        </p:txBody>
      </p:sp>
      <p:sp>
        <p:nvSpPr>
          <p:cNvPr id="114" name="Shape 114"/>
          <p:cNvSpPr txBox="1">
            <a:spLocks noGrp="1"/>
          </p:cNvSpPr>
          <p:nvPr>
            <p:ph type="body" idx="1"/>
          </p:nvPr>
        </p:nvSpPr>
        <p:spPr>
          <a:xfrm>
            <a:off x="457199" y="827315"/>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Through her narration, however, we often hear her child’s voice. The title comes from a passage in the novel in which Miss Maudie explains that it is a sin to </a:t>
            </a:r>
            <a:r>
              <a:rPr lang="en" b="1" u="sng">
                <a:solidFill>
                  <a:srgbClr val="000000"/>
                </a:solidFill>
              </a:rPr>
              <a:t>kill </a:t>
            </a:r>
            <a:r>
              <a:rPr lang="en">
                <a:solidFill>
                  <a:srgbClr val="000000"/>
                </a:solidFill>
              </a:rPr>
              <a:t>a </a:t>
            </a:r>
            <a:r>
              <a:rPr lang="en" b="1" u="sng">
                <a:solidFill>
                  <a:srgbClr val="000000"/>
                </a:solidFill>
              </a:rPr>
              <a:t>mockingbird</a:t>
            </a:r>
            <a:r>
              <a:rPr lang="en">
                <a:solidFill>
                  <a:srgbClr val="000000"/>
                </a:solidFill>
              </a:rPr>
              <a:t>, because they only give us joy. This idea becomes a </a:t>
            </a:r>
            <a:r>
              <a:rPr lang="en" b="1" u="sng">
                <a:solidFill>
                  <a:srgbClr val="000000"/>
                </a:solidFill>
              </a:rPr>
              <a:t>symbol</a:t>
            </a:r>
            <a:r>
              <a:rPr lang="en">
                <a:solidFill>
                  <a:srgbClr val="000000"/>
                </a:solidFill>
              </a:rPr>
              <a:t>, in the novel, and we see many examples of “mockingbirds” and witness the world’s cruel behavior against their innocence.</a:t>
            </a:r>
          </a:p>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Background Notes</a:t>
            </a:r>
          </a:p>
        </p:txBody>
      </p:sp>
      <p:sp>
        <p:nvSpPr>
          <p:cNvPr id="48" name="Shape 4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Fill in the blanks as we go along. . . </a:t>
            </a:r>
          </a:p>
          <a:p>
            <a:endParaRPr/>
          </a:p>
          <a:p>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812100"/>
          </a:xfrm>
          <a:prstGeom prst="rect">
            <a:avLst/>
          </a:prstGeom>
        </p:spPr>
        <p:txBody>
          <a:bodyPr lIns="91425" tIns="91425" rIns="91425" bIns="91425" anchor="b" anchorCtr="0">
            <a:noAutofit/>
          </a:bodyPr>
          <a:lstStyle/>
          <a:p>
            <a:pPr>
              <a:buNone/>
            </a:pPr>
            <a:r>
              <a:rPr lang="en"/>
              <a:t>Notes</a:t>
            </a:r>
          </a:p>
        </p:txBody>
      </p:sp>
      <p:sp>
        <p:nvSpPr>
          <p:cNvPr id="54" name="Shape 54"/>
          <p:cNvSpPr txBox="1">
            <a:spLocks noGrp="1"/>
          </p:cNvSpPr>
          <p:nvPr>
            <p:ph type="body" idx="1"/>
          </p:nvPr>
        </p:nvSpPr>
        <p:spPr>
          <a:xfrm>
            <a:off x="457200" y="1309064"/>
            <a:ext cx="8229600" cy="5190300"/>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During the</a:t>
            </a:r>
            <a:r>
              <a:rPr lang="en" u="sng">
                <a:solidFill>
                  <a:srgbClr val="000000"/>
                </a:solidFill>
              </a:rPr>
              <a:t> </a:t>
            </a:r>
            <a:r>
              <a:rPr lang="en" b="1" u="sng">
                <a:solidFill>
                  <a:srgbClr val="000000"/>
                </a:solidFill>
              </a:rPr>
              <a:t>1920s</a:t>
            </a:r>
            <a:r>
              <a:rPr lang="en" b="1">
                <a:solidFill>
                  <a:srgbClr val="000000"/>
                </a:solidFill>
              </a:rPr>
              <a:t>  </a:t>
            </a:r>
            <a:r>
              <a:rPr lang="en">
                <a:solidFill>
                  <a:srgbClr val="000000"/>
                </a:solidFill>
              </a:rPr>
              <a:t>there was a huge increase in the production of consumer goods. This extra production created many jobs and additional wealth for the new, urban workers who took those jobs. In an attempt to make their extra income even more valuable, people began investing more heavily in the</a:t>
            </a:r>
            <a:r>
              <a:rPr lang="en" u="sng">
                <a:solidFill>
                  <a:srgbClr val="000000"/>
                </a:solidFill>
              </a:rPr>
              <a:t> </a:t>
            </a:r>
            <a:r>
              <a:rPr lang="en" b="1" u="sng">
                <a:solidFill>
                  <a:srgbClr val="000000"/>
                </a:solidFill>
              </a:rPr>
              <a:t>Stock Market.</a:t>
            </a:r>
          </a:p>
          <a:p>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291599"/>
          </a:xfrm>
          <a:prstGeom prst="rect">
            <a:avLst/>
          </a:prstGeom>
        </p:spPr>
        <p:txBody>
          <a:bodyPr lIns="91425" tIns="91425" rIns="91425" bIns="91425" anchor="b" anchorCtr="0">
            <a:noAutofit/>
          </a:bodyPr>
          <a:lstStyle/>
          <a:p>
            <a:pPr lvl="0" rtl="0">
              <a:buNone/>
            </a:pPr>
            <a:r>
              <a:rPr lang="en"/>
              <a:t>Notes</a:t>
            </a:r>
          </a:p>
          <a:p>
            <a:endParaRPr/>
          </a:p>
        </p:txBody>
      </p:sp>
      <p:sp>
        <p:nvSpPr>
          <p:cNvPr id="60" name="Shape 60"/>
          <p:cNvSpPr txBox="1">
            <a:spLocks noGrp="1"/>
          </p:cNvSpPr>
          <p:nvPr>
            <p:ph type="body" idx="1"/>
          </p:nvPr>
        </p:nvSpPr>
        <p:spPr>
          <a:xfrm>
            <a:off x="457200" y="225135"/>
            <a:ext cx="8229600" cy="6274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
Many even </a:t>
            </a:r>
            <a:r>
              <a:rPr lang="en" b="1" u="sng">
                <a:solidFill>
                  <a:srgbClr val="000000"/>
                </a:solidFill>
              </a:rPr>
              <a:t>took out loans </a:t>
            </a:r>
            <a:r>
              <a:rPr lang="en">
                <a:solidFill>
                  <a:srgbClr val="000000"/>
                </a:solidFill>
              </a:rPr>
              <a:t>to purchase stocks. They would </a:t>
            </a:r>
            <a:r>
              <a:rPr lang="en" b="1" u="sng">
                <a:solidFill>
                  <a:srgbClr val="000000"/>
                </a:solidFill>
              </a:rPr>
              <a:t>repay the loans </a:t>
            </a:r>
            <a:r>
              <a:rPr lang="en">
                <a:solidFill>
                  <a:srgbClr val="000000"/>
                </a:solidFill>
              </a:rPr>
              <a:t>once the stocks’ values increased beyond  their original selling prices.  As a result, an awful lot of stock in circulation had no cash behind it, except for a ten percent loan fee paid up front. It was as if the entire financial world had made loans backed by potentially worthless collateral.</a:t>
            </a:r>
          </a:p>
          <a:p>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973200"/>
          </a:xfrm>
          <a:prstGeom prst="rect">
            <a:avLst/>
          </a:prstGeom>
        </p:spPr>
        <p:txBody>
          <a:bodyPr lIns="91425" tIns="91425" rIns="91425" bIns="91425" anchor="b" anchorCtr="0">
            <a:noAutofit/>
          </a:bodyPr>
          <a:lstStyle/>
          <a:p>
            <a:pPr>
              <a:buNone/>
            </a:pPr>
            <a:r>
              <a:rPr lang="en"/>
              <a:t>Notes</a:t>
            </a:r>
          </a:p>
        </p:txBody>
      </p:sp>
      <p:sp>
        <p:nvSpPr>
          <p:cNvPr id="66" name="Shape 66"/>
          <p:cNvSpPr txBox="1">
            <a:spLocks noGrp="1"/>
          </p:cNvSpPr>
          <p:nvPr>
            <p:ph type="body" idx="1"/>
          </p:nvPr>
        </p:nvSpPr>
        <p:spPr>
          <a:xfrm>
            <a:off x="457200" y="1257274"/>
            <a:ext cx="8229600" cy="5310600"/>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
  The era’s increased productions of consumer goods quickly became an </a:t>
            </a:r>
            <a:r>
              <a:rPr lang="en" b="1" u="sng">
                <a:solidFill>
                  <a:srgbClr val="000000"/>
                </a:solidFill>
              </a:rPr>
              <a:t>overproduction </a:t>
            </a:r>
            <a:r>
              <a:rPr lang="en">
                <a:solidFill>
                  <a:srgbClr val="000000"/>
                </a:solidFill>
              </a:rPr>
              <a:t>of goods,  because eventually, even the urban workers’ increased salaries could not help them buy up all of the available products. Companies soon had more products than they could sell.</a:t>
            </a: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457200" y="638685"/>
            <a:ext cx="8229600" cy="5860500"/>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b="1" u="sng">
                <a:solidFill>
                  <a:srgbClr val="000000"/>
                </a:solidFill>
              </a:rPr>
              <a:t>Farmers </a:t>
            </a:r>
            <a:r>
              <a:rPr lang="en">
                <a:solidFill>
                  <a:srgbClr val="000000"/>
                </a:solidFill>
              </a:rPr>
              <a:t>, too, overproduced, which decreased the price of </a:t>
            </a:r>
            <a:r>
              <a:rPr lang="en" b="1" u="sng">
                <a:solidFill>
                  <a:srgbClr val="000000"/>
                </a:solidFill>
              </a:rPr>
              <a:t>food</a:t>
            </a:r>
            <a:r>
              <a:rPr lang="en">
                <a:solidFill>
                  <a:srgbClr val="000000"/>
                </a:solidFill>
              </a:rPr>
              <a:t>. With less money, </a:t>
            </a:r>
            <a:r>
              <a:rPr lang="en" b="1" u="sng">
                <a:solidFill>
                  <a:srgbClr val="000000"/>
                </a:solidFill>
              </a:rPr>
              <a:t>farmers </a:t>
            </a:r>
            <a:r>
              <a:rPr lang="en">
                <a:solidFill>
                  <a:srgbClr val="000000"/>
                </a:solidFill>
              </a:rPr>
              <a:t>, therefore, could no longer contribute to the buying of all those products that were flooding the stores’ shelves.</a:t>
            </a:r>
          </a:p>
        </p:txBody>
      </p:sp>
      <p:sp>
        <p:nvSpPr>
          <p:cNvPr id="72" name="Shape 72"/>
          <p:cNvSpPr txBox="1">
            <a:spLocks noGrp="1"/>
          </p:cNvSpPr>
          <p:nvPr>
            <p:ph type="title"/>
          </p:nvPr>
        </p:nvSpPr>
        <p:spPr>
          <a:xfrm>
            <a:off x="457200" y="274637"/>
            <a:ext cx="8229600" cy="305400"/>
          </a:xfrm>
          <a:prstGeom prst="rect">
            <a:avLst/>
          </a:prstGeom>
        </p:spPr>
        <p:txBody>
          <a:bodyPr lIns="91425" tIns="91425" rIns="91425" bIns="91425" anchor="b" anchorCtr="0">
            <a:noAutofit/>
          </a:bodyPr>
          <a:lstStyle/>
          <a:p>
            <a:pPr>
              <a:buNone/>
            </a:pPr>
            <a:r>
              <a:rPr lang="en"/>
              <a:t>Notes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068899"/>
          </a:xfrm>
          <a:prstGeom prst="rect">
            <a:avLst/>
          </a:prstGeom>
        </p:spPr>
        <p:txBody>
          <a:bodyPr lIns="91425" tIns="91425" rIns="91425" bIns="91425" anchor="b" anchorCtr="0">
            <a:noAutofit/>
          </a:bodyPr>
          <a:lstStyle/>
          <a:p>
            <a:pPr lvl="0" rtl="0">
              <a:buNone/>
            </a:pPr>
            <a:r>
              <a:rPr lang="en"/>
              <a:t>Notes</a:t>
            </a:r>
          </a:p>
          <a:p>
            <a:endParaRPr/>
          </a:p>
        </p:txBody>
      </p:sp>
      <p:sp>
        <p:nvSpPr>
          <p:cNvPr id="78" name="Shape 78"/>
          <p:cNvSpPr txBox="1">
            <a:spLocks noGrp="1"/>
          </p:cNvSpPr>
          <p:nvPr>
            <p:ph type="body" idx="1"/>
          </p:nvPr>
        </p:nvSpPr>
        <p:spPr>
          <a:xfrm>
            <a:off x="457200" y="486846"/>
            <a:ext cx="8229600" cy="5418600"/>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
The delicate, loan-based financial market and the overproduction of goods led to the </a:t>
            </a:r>
            <a:r>
              <a:rPr lang="en" b="1" u="sng">
                <a:solidFill>
                  <a:srgbClr val="000000"/>
                </a:solidFill>
              </a:rPr>
              <a:t>Stock Market Crash </a:t>
            </a:r>
            <a:r>
              <a:rPr lang="en">
                <a:solidFill>
                  <a:srgbClr val="000000"/>
                </a:solidFill>
              </a:rPr>
              <a:t>of </a:t>
            </a:r>
            <a:r>
              <a:rPr lang="en" b="1" u="sng">
                <a:solidFill>
                  <a:srgbClr val="000000"/>
                </a:solidFill>
              </a:rPr>
              <a:t>1929</a:t>
            </a:r>
            <a:r>
              <a:rPr lang="en">
                <a:solidFill>
                  <a:srgbClr val="000000"/>
                </a:solidFill>
              </a:rPr>
              <a:t>. On a series of days called </a:t>
            </a:r>
            <a:r>
              <a:rPr lang="en" b="1" u="sng">
                <a:solidFill>
                  <a:srgbClr val="000000"/>
                </a:solidFill>
              </a:rPr>
              <a:t>Black Thursday Black Monday </a:t>
            </a:r>
            <a:r>
              <a:rPr lang="en">
                <a:solidFill>
                  <a:srgbClr val="000000"/>
                </a:solidFill>
              </a:rPr>
              <a:t>and</a:t>
            </a:r>
            <a:r>
              <a:rPr lang="en" b="1" u="sng">
                <a:solidFill>
                  <a:srgbClr val="000000"/>
                </a:solidFill>
              </a:rPr>
              <a:t> Black Tuesday </a:t>
            </a:r>
            <a:r>
              <a:rPr lang="en">
                <a:solidFill>
                  <a:srgbClr val="000000"/>
                </a:solidFill>
              </a:rPr>
              <a:t>, people panicked and sold off, dumped, or traded huge numbers of stocks, ultimately leaving the stocks worthless. Those who had borrowed money could not  pay it back, and many banks </a:t>
            </a:r>
            <a:r>
              <a:rPr lang="en" b="1" u="sng">
                <a:solidFill>
                  <a:srgbClr val="000000"/>
                </a:solidFill>
              </a:rPr>
              <a:t>closed</a:t>
            </a:r>
            <a:r>
              <a:rPr lang="en">
                <a:solidFill>
                  <a:srgbClr val="000000"/>
                </a:solidFill>
              </a:rPr>
              <a:t>.</a:t>
            </a:r>
          </a:p>
          <a:p>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823500"/>
          </a:xfrm>
          <a:prstGeom prst="rect">
            <a:avLst/>
          </a:prstGeom>
        </p:spPr>
        <p:txBody>
          <a:bodyPr lIns="91425" tIns="91425" rIns="91425" bIns="91425" anchor="b" anchorCtr="0">
            <a:noAutofit/>
          </a:bodyPr>
          <a:lstStyle/>
          <a:p>
            <a:pPr>
              <a:buNone/>
            </a:pPr>
            <a:r>
              <a:rPr lang="en"/>
              <a:t>Notes</a:t>
            </a:r>
          </a:p>
        </p:txBody>
      </p:sp>
      <p:sp>
        <p:nvSpPr>
          <p:cNvPr id="84" name="Shape 84"/>
          <p:cNvSpPr txBox="1">
            <a:spLocks noGrp="1"/>
          </p:cNvSpPr>
          <p:nvPr>
            <p:ph type="body" idx="1"/>
          </p:nvPr>
        </p:nvSpPr>
        <p:spPr>
          <a:xfrm>
            <a:off x="457200" y="1359325"/>
            <a:ext cx="8229600" cy="52085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
Industries shut down, </a:t>
            </a:r>
            <a:r>
              <a:rPr lang="en" b="1" u="sng">
                <a:solidFill>
                  <a:srgbClr val="000000"/>
                </a:solidFill>
              </a:rPr>
              <a:t>millions </a:t>
            </a:r>
            <a:r>
              <a:rPr lang="en">
                <a:solidFill>
                  <a:srgbClr val="000000"/>
                </a:solidFill>
              </a:rPr>
              <a:t>of people lost their jobs, and </a:t>
            </a:r>
            <a:r>
              <a:rPr lang="en" b="1" u="sng">
                <a:solidFill>
                  <a:srgbClr val="000000"/>
                </a:solidFill>
              </a:rPr>
              <a:t>750,000 </a:t>
            </a:r>
            <a:r>
              <a:rPr lang="en">
                <a:solidFill>
                  <a:srgbClr val="000000"/>
                </a:solidFill>
              </a:rPr>
              <a:t>farmers lost their land. Even professionals, like lawyers, had a difficult time because many clients could no longer afford to pay them. This became the time known as </a:t>
            </a:r>
            <a:r>
              <a:rPr lang="en" b="1" u="sng">
                <a:solidFill>
                  <a:srgbClr val="000000"/>
                </a:solidFill>
              </a:rPr>
              <a:t>The Great Depression</a:t>
            </a:r>
            <a:r>
              <a:rPr lang="en">
                <a:solidFill>
                  <a:srgbClr val="000000"/>
                </a:solidFill>
              </a:rPr>
              <a:t>.</a:t>
            </a:r>
          </a:p>
          <a:p>
            <a:endParaRPr/>
          </a:p>
          <a:p>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199" y="617753"/>
            <a:ext cx="8229600" cy="225900"/>
          </a:xfrm>
          <a:prstGeom prst="rect">
            <a:avLst/>
          </a:prstGeom>
        </p:spPr>
        <p:txBody>
          <a:bodyPr lIns="91425" tIns="91425" rIns="91425" bIns="91425" anchor="b" anchorCtr="0">
            <a:noAutofit/>
          </a:bodyPr>
          <a:lstStyle/>
          <a:p>
            <a:pPr>
              <a:buNone/>
            </a:pPr>
            <a:r>
              <a:rPr lang="en"/>
              <a:t>Notes</a:t>
            </a:r>
          </a:p>
        </p:txBody>
      </p:sp>
      <p:sp>
        <p:nvSpPr>
          <p:cNvPr id="90" name="Shape 90"/>
          <p:cNvSpPr txBox="1">
            <a:spLocks noGrp="1"/>
          </p:cNvSpPr>
          <p:nvPr>
            <p:ph type="body" idx="1"/>
          </p:nvPr>
        </p:nvSpPr>
        <p:spPr>
          <a:xfrm>
            <a:off x="457199" y="843653"/>
            <a:ext cx="8229600" cy="4554000"/>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solidFill>
                  <a:srgbClr val="000000"/>
                </a:solidFill>
              </a:rPr>
              <a:t>  President </a:t>
            </a:r>
            <a:r>
              <a:rPr lang="en" b="1" u="sng">
                <a:solidFill>
                  <a:srgbClr val="000000"/>
                </a:solidFill>
              </a:rPr>
              <a:t>Herbert Hoover</a:t>
            </a:r>
            <a:r>
              <a:rPr lang="en">
                <a:solidFill>
                  <a:srgbClr val="000000"/>
                </a:solidFill>
              </a:rPr>
              <a:t>’s plans for helping the country out of this mess failed; he refused to fund any assistance programs with federal money. However, the next president, </a:t>
            </a:r>
            <a:r>
              <a:rPr lang="en" b="1" u="sng">
                <a:solidFill>
                  <a:srgbClr val="000000"/>
                </a:solidFill>
              </a:rPr>
              <a:t>Franklin D. Roosevelt</a:t>
            </a:r>
            <a:r>
              <a:rPr lang="en">
                <a:solidFill>
                  <a:srgbClr val="000000"/>
                </a:solidFill>
              </a:rPr>
              <a:t>, introduced a plan in </a:t>
            </a:r>
            <a:r>
              <a:rPr lang="en" b="1" u="sng">
                <a:solidFill>
                  <a:srgbClr val="000000"/>
                </a:solidFill>
              </a:rPr>
              <a:t>1933 </a:t>
            </a:r>
            <a:r>
              <a:rPr lang="en">
                <a:solidFill>
                  <a:srgbClr val="000000"/>
                </a:solidFill>
              </a:rPr>
              <a:t>called the </a:t>
            </a:r>
            <a:r>
              <a:rPr lang="en" b="1" u="sng">
                <a:solidFill>
                  <a:srgbClr val="000000"/>
                </a:solidFill>
              </a:rPr>
              <a:t>New Deal</a:t>
            </a:r>
            <a:r>
              <a:rPr lang="en">
                <a:solidFill>
                  <a:srgbClr val="000000"/>
                </a:solidFill>
              </a:rPr>
              <a:t>, which developed federally funded programs to give assistance to the needy and to create new jobs.</a:t>
            </a:r>
          </a:p>
          <a:p>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429</Words>
  <Application>Microsoft Office PowerPoint</Application>
  <PresentationFormat>On-screen Show (4:3)</PresentationFormat>
  <Paragraphs>27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
      <vt:lpstr>To Kill A Mockingbird</vt:lpstr>
      <vt:lpstr>Background Notes</vt:lpstr>
      <vt:lpstr>Notes</vt:lpstr>
      <vt:lpstr>Notes </vt:lpstr>
      <vt:lpstr>Notes</vt:lpstr>
      <vt:lpstr>Notes</vt:lpstr>
      <vt:lpstr>Notes </vt:lpstr>
      <vt:lpstr>Notes</vt:lpstr>
      <vt:lpstr>Notes</vt:lpstr>
      <vt:lpstr>Slide 10</vt:lpstr>
      <vt:lpstr>Slide 11</vt:lpstr>
      <vt:lpstr>Notes</vt:lpstr>
      <vt:lpstr>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Joye Server</dc:creator>
  <cp:lastModifiedBy>fcboe</cp:lastModifiedBy>
  <cp:revision>2</cp:revision>
  <dcterms:modified xsi:type="dcterms:W3CDTF">2013-02-27T19:04:31Z</dcterms:modified>
</cp:coreProperties>
</file>