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6854063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68579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chemeClr val="dk1"/>
                </a:solidFill>
              </a:defRPr>
            </a:lvl1pPr>
            <a:lvl2pPr rtl="0">
              <a:defRPr sz="3600">
                <a:solidFill>
                  <a:schemeClr val="dk1"/>
                </a:solidFill>
              </a:defRPr>
            </a:lvl2pPr>
            <a:lvl3pPr rtl="0">
              <a:defRPr sz="3600">
                <a:solidFill>
                  <a:schemeClr val="dk1"/>
                </a:solidFill>
              </a:defRPr>
            </a:lvl3pPr>
            <a:lvl4pPr rtl="0">
              <a:defRPr sz="3600">
                <a:solidFill>
                  <a:schemeClr val="dk1"/>
                </a:solidFill>
              </a:defRPr>
            </a:lvl4pPr>
            <a:lvl5pPr rtl="0">
              <a:defRPr sz="3600">
                <a:solidFill>
                  <a:schemeClr val="dk1"/>
                </a:solidFill>
              </a:defRPr>
            </a:lvl5pPr>
            <a:lvl6pPr rtl="0">
              <a:defRPr sz="3600">
                <a:solidFill>
                  <a:schemeClr val="dk1"/>
                </a:solidFill>
              </a:defRPr>
            </a:lvl6pPr>
            <a:lvl7pPr rtl="0">
              <a:defRPr sz="3600">
                <a:solidFill>
                  <a:schemeClr val="dk1"/>
                </a:solidFill>
              </a:defRPr>
            </a:lvl7pPr>
            <a:lvl8pPr rtl="0">
              <a:defRPr sz="3600">
                <a:solidFill>
                  <a:schemeClr val="dk1"/>
                </a:solidFill>
              </a:defRPr>
            </a:lvl8pPr>
            <a:lvl9pPr rtl="0"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rgbClr val="A64128"/>
                </a:solidFill>
              </a:defRPr>
            </a:lvl1pPr>
            <a:lvl2pPr rtl="0">
              <a:defRPr sz="3600">
                <a:solidFill>
                  <a:srgbClr val="A64128"/>
                </a:solidFill>
              </a:defRPr>
            </a:lvl2pPr>
            <a:lvl3pPr rtl="0">
              <a:defRPr sz="3600">
                <a:solidFill>
                  <a:srgbClr val="A64128"/>
                </a:solidFill>
              </a:defRPr>
            </a:lvl3pPr>
            <a:lvl4pPr rtl="0">
              <a:defRPr sz="3600">
                <a:solidFill>
                  <a:srgbClr val="A64128"/>
                </a:solidFill>
              </a:defRPr>
            </a:lvl4pPr>
            <a:lvl5pPr rtl="0">
              <a:defRPr sz="3600">
                <a:solidFill>
                  <a:srgbClr val="A64128"/>
                </a:solidFill>
              </a:defRPr>
            </a:lvl5pPr>
            <a:lvl6pPr rtl="0">
              <a:defRPr sz="3600">
                <a:solidFill>
                  <a:srgbClr val="A64128"/>
                </a:solidFill>
              </a:defRPr>
            </a:lvl6pPr>
            <a:lvl7pPr rtl="0">
              <a:defRPr sz="3600">
                <a:solidFill>
                  <a:srgbClr val="A64128"/>
                </a:solidFill>
              </a:defRPr>
            </a:lvl7pPr>
            <a:lvl8pPr rtl="0">
              <a:defRPr sz="3600">
                <a:solidFill>
                  <a:srgbClr val="A64128"/>
                </a:solidFill>
              </a:defRPr>
            </a:lvl8pPr>
            <a:lvl9pPr rtl="0">
              <a:defRPr sz="3600"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>
                <a:solidFill>
                  <a:schemeClr val="dk1"/>
                </a:solidFill>
              </a:defRPr>
            </a:lvl2pPr>
            <a:lvl3pPr rtl="0">
              <a:defRPr>
                <a:solidFill>
                  <a:schemeClr val="dk1"/>
                </a:solidFill>
              </a:defRPr>
            </a:lvl3pPr>
            <a:lvl4pPr rtl="0">
              <a:defRPr>
                <a:solidFill>
                  <a:schemeClr val="dk1"/>
                </a:solidFill>
              </a:defRPr>
            </a:lvl4pPr>
            <a:lvl5pPr rtl="0">
              <a:defRPr>
                <a:solidFill>
                  <a:schemeClr val="dk1"/>
                </a:solidFill>
              </a:defRPr>
            </a:lvl5pPr>
            <a:lvl6pPr rtl="0">
              <a:defRPr>
                <a:solidFill>
                  <a:schemeClr val="dk1"/>
                </a:solidFill>
              </a:defRPr>
            </a:lvl6pPr>
            <a:lvl7pPr rtl="0">
              <a:defRPr>
                <a:solidFill>
                  <a:schemeClr val="dk1"/>
                </a:solidFill>
              </a:defRPr>
            </a:lvl7pPr>
            <a:lvl8pPr rtl="0">
              <a:defRPr>
                <a:solidFill>
                  <a:schemeClr val="dk1"/>
                </a:solidFill>
              </a:defRPr>
            </a:lvl8pPr>
            <a:lvl9pPr rtl="0"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657077" y="-1657077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338102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Vocabulary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American Literature</a:t>
            </a:r>
          </a:p>
          <a:p>
            <a:pPr lvl="0" rtl="0">
              <a:buNone/>
            </a:pPr>
            <a:r>
              <a:rPr lang="en"/>
              <a:t>Spring 2013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The rundown. . . 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-Warm ups will vary in this class, but most days, you will have five vocabulary words and definitions to copy down. </a:t>
            </a:r>
          </a:p>
          <a:p>
            <a:endParaRPr/>
          </a:p>
          <a:p>
            <a:pPr lvl="0" rtl="0">
              <a:buNone/>
            </a:pPr>
            <a:r>
              <a:rPr lang="en"/>
              <a:t>-Every two weeks you will have a quiz over the last two units. </a:t>
            </a:r>
          </a:p>
          <a:p>
            <a:endParaRPr/>
          </a:p>
          <a:p>
            <a:pPr lvl="0" rtl="0">
              <a:buNone/>
            </a:pPr>
            <a:r>
              <a:rPr lang="en"/>
              <a:t>-You will also have one-two unit tests over the vocabulary for this semester. </a:t>
            </a:r>
          </a:p>
          <a:p>
            <a:endParaRPr/>
          </a:p>
          <a:p>
            <a:pPr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Unit 1 Vocabulary (Monday 1/7/13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354642"/>
            <a:ext cx="8229600" cy="521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Please write down the words and definitions. </a:t>
            </a:r>
          </a:p>
          <a:p>
            <a:pPr lvl="0" rtl="0">
              <a:buNone/>
            </a:pPr>
            <a:r>
              <a:rPr lang="en"/>
              <a:t>1. austere (</a:t>
            </a:r>
            <a:r>
              <a:rPr lang="en" i="1"/>
              <a:t>adj)</a:t>
            </a:r>
            <a:r>
              <a:rPr lang="en"/>
              <a:t>: without adornment or luxury, simple, plain</a:t>
            </a:r>
          </a:p>
          <a:p>
            <a:pPr lvl="0" rtl="0">
              <a:buNone/>
            </a:pPr>
            <a:r>
              <a:rPr lang="en"/>
              <a:t>2. beneficent (</a:t>
            </a:r>
            <a:r>
              <a:rPr lang="en" i="1"/>
              <a:t>adj)</a:t>
            </a:r>
            <a:r>
              <a:rPr lang="en"/>
              <a:t>: performing acts of kindness or charity </a:t>
            </a:r>
          </a:p>
          <a:p>
            <a:pPr lvl="0" rtl="0">
              <a:buNone/>
            </a:pPr>
            <a:r>
              <a:rPr lang="en"/>
              <a:t>3. cadaverous (</a:t>
            </a:r>
            <a:r>
              <a:rPr lang="en" i="1"/>
              <a:t>adj)</a:t>
            </a:r>
            <a:r>
              <a:rPr lang="en"/>
              <a:t>: pale, gaunt, resembling a corpse</a:t>
            </a:r>
          </a:p>
          <a:p>
            <a:pPr lvl="0" rtl="0">
              <a:buNone/>
            </a:pPr>
            <a:r>
              <a:rPr lang="en"/>
              <a:t>4. concoct </a:t>
            </a:r>
            <a:r>
              <a:rPr lang="en" i="1"/>
              <a:t>(v.)</a:t>
            </a:r>
            <a:r>
              <a:rPr lang="en"/>
              <a:t>: to devise, invent, fabricate</a:t>
            </a:r>
          </a:p>
          <a:p>
            <a:pPr lvl="0" rtl="0">
              <a:buNone/>
            </a:pPr>
            <a:r>
              <a:rPr lang="en"/>
              <a:t>5. crass </a:t>
            </a:r>
            <a:r>
              <a:rPr lang="en" i="1"/>
              <a:t>(adj.)</a:t>
            </a:r>
            <a:r>
              <a:rPr lang="en"/>
              <a:t>: coarse, unfeeling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90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Unit 1 (continued). . .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78974"/>
            <a:ext cx="8229600" cy="528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6. Debase </a:t>
            </a:r>
            <a:r>
              <a:rPr lang="en" i="1"/>
              <a:t>(v.)</a:t>
            </a:r>
            <a:r>
              <a:rPr lang="en"/>
              <a:t>: to lower in character/ quality/value</a:t>
            </a:r>
          </a:p>
          <a:p>
            <a:endParaRPr/>
          </a:p>
          <a:p>
            <a:pPr lvl="0" rtl="0">
              <a:buNone/>
            </a:pPr>
            <a:r>
              <a:rPr lang="en"/>
              <a:t>7. Desecrate </a:t>
            </a:r>
            <a:r>
              <a:rPr lang="en" i="1"/>
              <a:t>(v.)</a:t>
            </a:r>
            <a:r>
              <a:rPr lang="en"/>
              <a:t>: to contaminate, pollute</a:t>
            </a:r>
          </a:p>
          <a:p>
            <a:endParaRPr/>
          </a:p>
          <a:p>
            <a:pPr lvl="0" rtl="0">
              <a:buNone/>
            </a:pPr>
            <a:r>
              <a:rPr lang="en"/>
              <a:t>8. Disconcert </a:t>
            </a:r>
            <a:r>
              <a:rPr lang="en" i="1"/>
              <a:t>(v.)</a:t>
            </a:r>
            <a:r>
              <a:rPr lang="en"/>
              <a:t>: to confuse, to unsettle</a:t>
            </a:r>
          </a:p>
          <a:p>
            <a:endParaRPr/>
          </a:p>
          <a:p>
            <a:pPr lvl="0" rtl="0">
              <a:buNone/>
            </a:pPr>
            <a:r>
              <a:rPr lang="en"/>
              <a:t>9. Grandiose </a:t>
            </a:r>
            <a:r>
              <a:rPr lang="en" i="1"/>
              <a:t>(adj.)</a:t>
            </a:r>
            <a:r>
              <a:rPr lang="en"/>
              <a:t>: impressive or stately</a:t>
            </a:r>
          </a:p>
          <a:p>
            <a:endParaRPr/>
          </a:p>
          <a:p>
            <a:pPr lvl="0" rtl="0">
              <a:buNone/>
            </a:pPr>
            <a:r>
              <a:rPr lang="en"/>
              <a:t>10. Inconsequential </a:t>
            </a:r>
            <a:r>
              <a:rPr lang="en" i="1"/>
              <a:t>(adj.)</a:t>
            </a:r>
            <a:r>
              <a:rPr lang="en"/>
              <a:t>: trivial, petty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 Question of the day: 1/8/13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Uncontrolled harvesting of forests for timber could </a:t>
            </a: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effect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the weather because land </a:t>
            </a: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covered by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large trees absorbs and </a:t>
            </a: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releases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(C) twice as much moisture as </a:t>
            </a: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which is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(D) covered by smaller plans. </a:t>
            </a: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error.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288572"/>
            <a:ext cx="8229600" cy="6279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11. Infraction: </a:t>
            </a:r>
            <a:r>
              <a:rPr lang="en" sz="3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(n.) 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violation, transgression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12. Mitigate: </a:t>
            </a:r>
            <a:r>
              <a:rPr lang="en" sz="3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(v.) 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lessen, relieve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13. Pillage: </a:t>
            </a:r>
            <a:r>
              <a:rPr lang="en" sz="3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(v.) 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act of looting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14. Prate:</a:t>
            </a:r>
            <a:r>
              <a:rPr lang="en" sz="3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(v.)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chatter, prattle, babble</a:t>
            </a:r>
          </a:p>
          <a:p>
            <a:endParaRPr/>
          </a:p>
          <a:p>
            <a:pPr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15. Punctilious: </a:t>
            </a:r>
            <a:r>
              <a:rPr lang="en" sz="3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precise, scrupulous, fussy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66072"/>
            <a:ext cx="8229600" cy="6301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16. Redoubtable:</a:t>
            </a:r>
            <a:r>
              <a:rPr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inspiring fear or awe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17. Reprove:</a:t>
            </a:r>
            <a:r>
              <a:rPr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(v.)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find fault with, scold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18. Restitution: </a:t>
            </a:r>
            <a:r>
              <a:rPr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(n.)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act of restoring to the rightful owner or to a former state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19.Stalwart: </a:t>
            </a:r>
            <a:r>
              <a:rPr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(adj.)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brave</a:t>
            </a:r>
          </a:p>
          <a:p>
            <a:endParaRPr/>
          </a:p>
          <a:p>
            <a:pPr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20. Vulnerable: </a:t>
            </a:r>
            <a:r>
              <a:rPr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(adj).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capable of being wounded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9216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1869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beneficent    cadaverous   crass   grandiose   inconsequential </a:t>
            </a:r>
          </a:p>
          <a:p>
            <a:pPr>
              <a:buNone/>
            </a:pPr>
            <a:r>
              <a:rPr lang="en-US" sz="1800" dirty="0" smtClean="0"/>
              <a:t>1. Randy’s </a:t>
            </a:r>
            <a:r>
              <a:rPr lang="en-US" sz="1800" dirty="0" smtClean="0"/>
              <a:t>supervisors thought that his contributions to the</a:t>
            </a:r>
          </a:p>
          <a:p>
            <a:pPr>
              <a:buNone/>
            </a:pPr>
            <a:r>
              <a:rPr lang="en-US" sz="1800" dirty="0" smtClean="0"/>
              <a:t>company had been either nonexistent or _____, so they</a:t>
            </a:r>
          </a:p>
          <a:p>
            <a:pPr>
              <a:buNone/>
            </a:pPr>
            <a:r>
              <a:rPr lang="en-US" sz="1800" dirty="0" smtClean="0"/>
              <a:t>withheld promotion from him.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That </a:t>
            </a:r>
            <a:r>
              <a:rPr lang="en-US" sz="1800" dirty="0" smtClean="0"/>
              <a:t>night the comedian was so _____ and offensive that half</a:t>
            </a:r>
          </a:p>
          <a:p>
            <a:pPr>
              <a:buNone/>
            </a:pPr>
            <a:r>
              <a:rPr lang="en-US" sz="1800" dirty="0" smtClean="0"/>
              <a:t>his audience left before he finished his act.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 The </a:t>
            </a:r>
            <a:r>
              <a:rPr lang="en-US" sz="1800" dirty="0" smtClean="0"/>
              <a:t>source of conflict in many fairy tales, myths, and legends</a:t>
            </a:r>
          </a:p>
          <a:p>
            <a:pPr>
              <a:buNone/>
            </a:pPr>
            <a:r>
              <a:rPr lang="en-US" sz="1800" dirty="0" smtClean="0"/>
              <a:t>is the struggle of the _____ protagonist against the forces </a:t>
            </a:r>
            <a:r>
              <a:rPr lang="en-US" sz="1800" dirty="0" smtClean="0"/>
              <a:t>of a </a:t>
            </a:r>
            <a:r>
              <a:rPr lang="en-US" sz="1800" dirty="0" smtClean="0"/>
              <a:t>wicked </a:t>
            </a:r>
            <a:r>
              <a:rPr lang="en-US" sz="1800" dirty="0" smtClean="0"/>
              <a:t>or selfish </a:t>
            </a:r>
            <a:r>
              <a:rPr lang="en-US" sz="1800" dirty="0" smtClean="0"/>
              <a:t>antagonist.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4. The </a:t>
            </a:r>
            <a:r>
              <a:rPr lang="en-US" sz="1800" dirty="0" smtClean="0"/>
              <a:t>ravaging effects of the long drought could plainly be</a:t>
            </a:r>
          </a:p>
          <a:p>
            <a:pPr>
              <a:buNone/>
            </a:pPr>
            <a:r>
              <a:rPr lang="en-US" sz="1800" dirty="0" smtClean="0"/>
              <a:t>seen in the _____ appearance of animals that scavenged in</a:t>
            </a:r>
          </a:p>
          <a:p>
            <a:pPr>
              <a:buNone/>
            </a:pPr>
            <a:r>
              <a:rPr lang="en-US" sz="1800" dirty="0" smtClean="0"/>
              <a:t>the area.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5679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b="1" dirty="0" smtClean="0"/>
              <a:t>infraction   pillage  restitution   stalwart  vulnerable</a:t>
            </a:r>
            <a:r>
              <a:rPr lang="en-US" sz="2800" b="1" dirty="0" smtClean="0"/>
              <a:t> </a:t>
            </a: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 b="1" dirty="0" smtClean="0"/>
              <a:t>Poet </a:t>
            </a:r>
            <a:r>
              <a:rPr lang="en-US" sz="1600" b="1" dirty="0" smtClean="0"/>
              <a:t>Emily Dickinson wrote “ The sweets of _____ can be known/To no one but the Thief.”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 b="1" dirty="0" smtClean="0"/>
              <a:t>A successful formula for action/adventure films blends dazzling stunt work with a series of seemingly unavoidable traps from which the _____ heroes always manage to escape.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 b="1" dirty="0" smtClean="0"/>
              <a:t>The judge ordered the defendant to make financial _____ to the clients he had bilked in the fraudulent real-estate scheme.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 b="1" dirty="0" smtClean="0"/>
              <a:t>With modern traffic regulations, even a minor _____ can become a costly mistake due to fines and insurance penalties.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567</Words>
  <Application>Microsoft Office PowerPoint</Application>
  <PresentationFormat>On-screen Show (4:3)</PresentationFormat>
  <Paragraphs>79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Vocabulary</vt:lpstr>
      <vt:lpstr>The rundown. . . </vt:lpstr>
      <vt:lpstr>Unit 1 Vocabulary (Monday 1/7/13 </vt:lpstr>
      <vt:lpstr>Unit 1 (continued). . . </vt:lpstr>
      <vt:lpstr>SAT Question of the day: 1/8/13 </vt:lpstr>
      <vt:lpstr>Slide 6</vt:lpstr>
      <vt:lpstr>Slide 7</vt:lpstr>
      <vt:lpstr>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Joye Server</dc:creator>
  <cp:lastModifiedBy>fcboe</cp:lastModifiedBy>
  <cp:revision>144</cp:revision>
  <dcterms:modified xsi:type="dcterms:W3CDTF">2013-01-11T13:40:09Z</dcterms:modified>
</cp:coreProperties>
</file>