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203200"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615343"/>
            <a:ext cx="9144000" cy="2197267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buNone/>
              <a:defRPr>
                <a:solidFill>
                  <a:srgbClr val="FFA711"/>
                </a:solidFill>
              </a:defRPr>
            </a:lvl1pPr>
            <a:lvl2pPr rtl="0">
              <a:buNone/>
              <a:defRPr>
                <a:solidFill>
                  <a:srgbClr val="FFA711"/>
                </a:solidFill>
              </a:defRPr>
            </a:lvl2pPr>
            <a:lvl3pPr rtl="0">
              <a:buNone/>
              <a:defRPr>
                <a:solidFill>
                  <a:srgbClr val="FFA711"/>
                </a:solidFill>
              </a:defRPr>
            </a:lvl3pPr>
            <a:lvl4pPr rtl="0">
              <a:buNone/>
              <a:defRPr>
                <a:solidFill>
                  <a:srgbClr val="FFA711"/>
                </a:solidFill>
              </a:defRPr>
            </a:lvl4pPr>
            <a:lvl5pPr rtl="0">
              <a:buNone/>
              <a:defRPr>
                <a:solidFill>
                  <a:srgbClr val="FFA711"/>
                </a:solidFill>
              </a:defRPr>
            </a:lvl5pPr>
            <a:lvl6pPr rtl="0">
              <a:buNone/>
              <a:defRPr>
                <a:solidFill>
                  <a:srgbClr val="FFA711"/>
                </a:solidFill>
              </a:defRPr>
            </a:lvl6pPr>
            <a:lvl7pPr rtl="0">
              <a:buNone/>
              <a:defRPr>
                <a:solidFill>
                  <a:srgbClr val="FFA711"/>
                </a:solidFill>
              </a:defRPr>
            </a:lvl7pPr>
            <a:lvl8pPr rtl="0">
              <a:buNone/>
              <a:defRPr>
                <a:solidFill>
                  <a:srgbClr val="FFA711"/>
                </a:solidFill>
              </a:defRPr>
            </a:lvl8pPr>
            <a:lvl9pPr rtl="0"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lt2"/>
              </a:buClr>
              <a:buSzPct val="166666"/>
              <a:buFont typeface="Arial"/>
              <a:buChar char="•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560"/>
              </a:spcBef>
              <a:buClr>
                <a:schemeClr val="lt2"/>
              </a:buClr>
              <a:buSzPct val="100000"/>
              <a:buFont typeface="Courier New"/>
              <a:buChar char="o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400"/>
              </a:spcBef>
              <a:buClr>
                <a:schemeClr val="lt2"/>
              </a:buClr>
              <a:buSzPct val="166666"/>
              <a:buFont typeface="Arial"/>
              <a:buChar char="•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400"/>
              </a:spcBef>
              <a:buClr>
                <a:schemeClr val="lt2"/>
              </a:buClr>
              <a:buSzPct val="166666"/>
              <a:buFont typeface="Arial"/>
              <a:buChar char="•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>
                <a:solidFill>
                  <a:schemeClr val="lt2"/>
                </a:solidFill>
              </a:defRPr>
            </a:lvl1pPr>
            <a:lvl2pPr rtl="0">
              <a:buNone/>
              <a:defRPr sz="2400">
                <a:solidFill>
                  <a:schemeClr val="lt2"/>
                </a:solidFill>
              </a:defRPr>
            </a:lvl2pPr>
            <a:lvl3pPr rtl="0">
              <a:buNone/>
              <a:defRPr sz="2000">
                <a:solidFill>
                  <a:schemeClr val="lt2"/>
                </a:solidFill>
              </a:defRPr>
            </a:lvl3pPr>
            <a:lvl4pPr rtl="0">
              <a:buNone/>
              <a:defRPr sz="1800">
                <a:solidFill>
                  <a:schemeClr val="lt2"/>
                </a:solidFill>
              </a:defRPr>
            </a:lvl4pPr>
            <a:lvl5pPr rtl="0">
              <a:buNone/>
              <a:defRPr sz="1800">
                <a:solidFill>
                  <a:schemeClr val="lt2"/>
                </a:solidFill>
              </a:defRPr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>
                <a:solidFill>
                  <a:schemeClr val="lt2"/>
                </a:solidFill>
              </a:defRPr>
            </a:lvl1pPr>
            <a:lvl2pPr rtl="0">
              <a:buNone/>
              <a:defRPr sz="2400">
                <a:solidFill>
                  <a:schemeClr val="lt2"/>
                </a:solidFill>
              </a:defRPr>
            </a:lvl2pPr>
            <a:lvl3pPr rtl="0">
              <a:buNone/>
              <a:defRPr sz="2000">
                <a:solidFill>
                  <a:schemeClr val="lt2"/>
                </a:solidFill>
              </a:defRPr>
            </a:lvl3pPr>
            <a:lvl4pPr rtl="0">
              <a:buNone/>
              <a:defRPr sz="1800">
                <a:solidFill>
                  <a:schemeClr val="lt2"/>
                </a:solidFill>
              </a:defRPr>
            </a:lvl4pPr>
            <a:lvl5pPr rtl="0">
              <a:buNone/>
              <a:defRPr sz="1800">
                <a:solidFill>
                  <a:schemeClr val="lt2"/>
                </a:solidFill>
              </a:defRPr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1pPr>
            <a:lvl2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2pPr>
            <a:lvl3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3pPr>
            <a:lvl4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4pPr>
            <a:lvl5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5pPr>
            <a:lvl6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6pPr>
            <a:lvl7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7pPr>
            <a:lvl8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8pPr>
            <a:lvl9pPr marL="0" indent="88900" algn="ctr" rtl="0"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4615343"/>
            <a:ext cx="9144000" cy="2197267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279400"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lt2"/>
              </a:buClr>
              <a:buSzPct val="166666"/>
              <a:buFont typeface="Arial"/>
              <a:buChar char="•"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560"/>
              </a:spcBef>
              <a:buClr>
                <a:schemeClr val="lt2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400"/>
              </a:spcBef>
              <a:buClr>
                <a:schemeClr val="lt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400"/>
              </a:spcBef>
              <a:buClr>
                <a:schemeClr val="lt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1321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"Crash Course Writing"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. . . So that you don't crash my course with your writing.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014800" y="439435"/>
            <a:ext cx="6757602" cy="50477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Not words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AnywayS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alot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irregardless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theirselves</a:t>
            </a:r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4178" y="119181"/>
            <a:ext cx="9043927" cy="64006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-2509" y="5502"/>
            <a:ext cx="9256438" cy="66238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When to use a semicolon?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to form a bond between two statements, esp. if you're comparing/contrasting two things</a:t>
            </a:r>
          </a:p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84299" y="210808"/>
            <a:ext cx="8829115" cy="61430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-16814" y="-11022"/>
            <a:ext cx="9144577" cy="68139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-22390" y="6438"/>
            <a:ext cx="9180494" cy="68823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Homonyms/homophones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Use the correct word!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This is why proofreading</a:t>
            </a:r>
          </a:p>
          <a:p>
            <a:pPr lvl="0" rtl="0">
              <a:buNone/>
            </a:pPr>
            <a:r>
              <a:rPr lang="en"/>
              <a:t> is important!</a:t>
            </a:r>
          </a:p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618751" y="1627617"/>
            <a:ext cx="2920297" cy="40555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Spelling. . .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
</a:t>
            </a:r>
          </a:p>
        </p:txBody>
      </p:sp>
      <p:sp>
        <p:nvSpPr>
          <p:cNvPr id="187" name="Shape 187"/>
          <p:cNvSpPr/>
          <p:nvPr/>
        </p:nvSpPr>
        <p:spPr>
          <a:xfrm>
            <a:off x="642938" y="1542817"/>
            <a:ext cx="7725919" cy="37269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Grammar, not grammer. . .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469339" y="2228159"/>
            <a:ext cx="4021626" cy="3100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847985" y="935257"/>
            <a:ext cx="7290474" cy="47836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5" name="Shape 195"/>
          <p:cNvSpPr/>
          <p:nvPr/>
        </p:nvSpPr>
        <p:spPr>
          <a:xfrm>
            <a:off x="4420625" y="2024975"/>
            <a:ext cx="1250999" cy="463499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12451" y="172033"/>
            <a:ext cx="9131486" cy="58570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079664" y="810135"/>
            <a:ext cx="7035659" cy="47697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0" name="Shape 210"/>
          <p:cNvSpPr/>
          <p:nvPr/>
        </p:nvSpPr>
        <p:spPr>
          <a:xfrm>
            <a:off x="1455000" y="2928550"/>
            <a:ext cx="1204800" cy="602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-72584" y="-38099"/>
            <a:ext cx="9235450" cy="68846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875775" y="416260"/>
            <a:ext cx="6595427" cy="49550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26509" y="18144"/>
            <a:ext cx="9103378" cy="68175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185856" y="316138"/>
            <a:ext cx="6415483" cy="58179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30232" y="-6375"/>
            <a:ext cx="9157900" cy="68459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-54286" y="-282"/>
            <a:ext cx="9202988" cy="68833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5961" y="0"/>
            <a:ext cx="9138038" cy="68840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Common errors. . .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5334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4800"/>
              <a:t>They are mistakes the first time. </a:t>
            </a:r>
          </a:p>
          <a:p>
            <a:pPr marL="457200" lvl="0" indent="-5334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4800" b="1"/>
              <a:t>They are bad habits in-the-making the second. . . and third and fourth!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Diction (word choice)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Another </a:t>
            </a:r>
            <a:r>
              <a:rPr lang="en" i="1"/>
              <a:t>great</a:t>
            </a:r>
            <a:r>
              <a:rPr lang="en"/>
              <a:t> reason I believe technology is </a:t>
            </a:r>
            <a:r>
              <a:rPr lang="en" i="1"/>
              <a:t>awesome</a:t>
            </a:r>
            <a:r>
              <a:rPr lang="en"/>
              <a:t> is because of how portable and easy to use it is. </a:t>
            </a:r>
          </a:p>
          <a:p>
            <a:endParaRPr/>
          </a:p>
          <a:p>
            <a:pPr marL="457200" lvl="0" indent="-43180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Replace these "filler" words with what you are trying to relay to your audience.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The power of persuasion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211695"/>
            <a:ext cx="8229600" cy="47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Sound as strong yet as clear and concise as possible!</a:t>
            </a:r>
          </a:p>
          <a:p>
            <a:endParaRPr/>
          </a:p>
          <a:p>
            <a:pPr lvl="0" rtl="0">
              <a:buNone/>
            </a:pPr>
            <a:r>
              <a:rPr lang="en"/>
              <a:t>"I think that using technology can and will hinder your ability to learn the English language."   OR</a:t>
            </a:r>
          </a:p>
          <a:p>
            <a:endParaRPr/>
          </a:p>
          <a:p>
            <a:pPr lvl="0" rtl="0">
              <a:buNone/>
            </a:pPr>
            <a:r>
              <a:rPr lang="en"/>
              <a:t>"Using technology will hinder your ability to learn the English language."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Helping &amp; linking verbs = lame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Avoid meaningless helping verbs!</a:t>
            </a:r>
          </a:p>
          <a:p>
            <a:endParaRPr/>
          </a:p>
          <a:p>
            <a:pPr lvl="0" rtl="0">
              <a:buNone/>
            </a:pPr>
            <a:r>
              <a:rPr lang="en"/>
              <a:t>"When they do go there. . ."</a:t>
            </a:r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Don’t do it! 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Textese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contractions "won't", "shouldn't", "can't" etc. 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abbrevs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"excessive use of you"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starting sentences with "I think. . . "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State it as a fact. </a:t>
            </a:r>
          </a:p>
          <a:p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998950" y="347087"/>
            <a:ext cx="844500" cy="9981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Opinion, or opinion that </a:t>
            </a:r>
            <a:r>
              <a:rPr lang="en" i="1"/>
              <a:t>sounds</a:t>
            </a:r>
            <a:r>
              <a:rPr lang="en"/>
              <a:t> like a fact?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"Teenagers, I'm sure, are the main age group to use the internet. . . "</a:t>
            </a:r>
          </a:p>
          <a:p>
            <a:endParaRPr/>
          </a:p>
          <a:p>
            <a:pPr lvl="0" rtl="0">
              <a:buNone/>
            </a:pPr>
            <a:r>
              <a:rPr lang="en"/>
              <a:t>OR</a:t>
            </a:r>
          </a:p>
          <a:p>
            <a:endParaRPr/>
          </a:p>
          <a:p>
            <a:pPr lvl="0" rtl="0">
              <a:buNone/>
            </a:pPr>
            <a:r>
              <a:rPr lang="en"/>
              <a:t>"Teenagers are the the main age group to use the internet."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Treat every writing as a FORMAL writing. 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534850" y="1641261"/>
            <a:ext cx="6386876" cy="42738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Etc.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It does no good and stuff  etc. 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It doesn't help you prove your point etc.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It actually reveals you do not have another point. If you only have two points, state only those. </a:t>
            </a:r>
          </a:p>
          <a:p>
            <a:pPr lvl="0" rtl="0">
              <a:buNone/>
            </a:pPr>
            <a:r>
              <a:rPr lang="en" i="1"/>
              <a:t>There are many more reasons why technology benefits education. . .  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But if you must. . . 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 sneaky way around it is to substitute "like such" or "the like". . . </a:t>
            </a:r>
          </a:p>
          <a:p>
            <a:endParaRPr/>
          </a:p>
          <a:p>
            <a:pPr lvl="0" rtl="0">
              <a:buNone/>
            </a:pPr>
            <a:r>
              <a:rPr lang="en"/>
              <a:t>Por ejemplo, "In school or at home, teenagers like myself can search for help for homework, projects, research,</a:t>
            </a:r>
            <a:r>
              <a:rPr lang="en" strike="sngStrike"/>
              <a:t> and more.</a:t>
            </a:r>
            <a:r>
              <a:rPr lang="en"/>
              <a:t>"</a:t>
            </a:r>
          </a:p>
          <a:p>
            <a:endParaRPr/>
          </a:p>
          <a:p>
            <a:pPr lvl="0" rtl="0">
              <a:buNone/>
            </a:pPr>
            <a:r>
              <a:rPr lang="en"/>
              <a:t>Replace with "the like".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Prepositions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
Never use a preposition to end a sentence with. Winston Churchill, corrected on this error once, responded to the young man who corrected him by saying "Young man, that is the kind of impudence up with which I will not put!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S/V agreement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/>
              <a:t>
Verbs HAS to agree with their subjects. </a:t>
            </a:r>
          </a:p>
          <a:p>
            <a:pPr lvl="0" rtl="0">
              <a:buNone/>
            </a:pPr>
            <a:r>
              <a:rPr lang="en" sz="3600"/>
              <a:t>                            </a:t>
            </a:r>
          </a:p>
          <a:p>
            <a:pPr lvl="0" rtl="0">
              <a:buNone/>
            </a:pPr>
            <a:r>
              <a:rPr lang="en" sz="3600" i="1"/>
              <a:t>(Please tell me that you know what is wrong with this.)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3000"/>
              <a:t>A lot is two words. . . But the expression is weak, so don't use it anyway.</a:t>
            </a:r>
            <a:r>
              <a:rPr lang="en"/>
              <a:t>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
</a:t>
            </a:r>
          </a:p>
        </p:txBody>
      </p:sp>
      <p:sp>
        <p:nvSpPr>
          <p:cNvPr id="79" name="Shape 79"/>
          <p:cNvSpPr/>
          <p:nvPr/>
        </p:nvSpPr>
        <p:spPr>
          <a:xfrm>
            <a:off x="3773965" y="1745940"/>
            <a:ext cx="5206846" cy="42256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229975" y="1917666"/>
            <a:ext cx="3457575" cy="30391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S/V agreement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"Educational purpose was the reason electronic devices was allowed."</a:t>
            </a:r>
          </a:p>
          <a:p>
            <a:endParaRPr/>
          </a:p>
          <a:p>
            <a:pPr lvl="0" rtl="0">
              <a:buNone/>
            </a:pPr>
            <a:r>
              <a:rPr lang="en"/>
              <a:t>Devices </a:t>
            </a:r>
            <a:r>
              <a:rPr lang="en" i="1"/>
              <a:t>were</a:t>
            </a:r>
            <a:r>
              <a:rPr lang="en"/>
              <a:t>.</a:t>
            </a:r>
          </a:p>
          <a:p>
            <a:endParaRPr/>
          </a:p>
          <a:p>
            <a:pPr lvl="0" rtl="0">
              <a:buNone/>
            </a:pPr>
            <a:r>
              <a:rPr lang="en"/>
              <a:t>Plural subject, plural verb.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Verb tense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It must stay the same per paragraph. 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If you start with a verb in present-tense, you must keep that paragraph in present-tense.</a:t>
            </a:r>
          </a:p>
          <a:p>
            <a:pPr marL="457200" lvl="0" indent="-431800" rt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The next paragraph is a different story. . 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Symbols are weak. 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/>
              <a:t>
</a:t>
            </a:r>
          </a:p>
          <a:p>
            <a:pPr lvl="0" algn="ctr" rtl="0">
              <a:buNone/>
            </a:pPr>
            <a:r>
              <a:rPr lang="en" sz="3600"/>
              <a:t>He OR she, not he/she.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Audience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Don't assume they know what you're talking about!</a:t>
            </a:r>
          </a:p>
          <a:p>
            <a:endParaRPr/>
          </a:p>
          <a:p>
            <a:pPr>
              <a:buNone/>
            </a:pPr>
            <a:r>
              <a:rPr lang="en"/>
              <a:t>If there is </a:t>
            </a:r>
            <a:r>
              <a:rPr lang="en" i="1"/>
              <a:t>any </a:t>
            </a:r>
            <a:r>
              <a:rPr lang="en"/>
              <a:t>ambiguity, make it clearer.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 #'s &lt; 100. . . .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Should be spelled out!</a:t>
            </a:r>
          </a:p>
          <a:p>
            <a:endParaRPr/>
          </a:p>
          <a:p>
            <a:pPr lvl="0" rtl="0">
              <a:buNone/>
            </a:pPr>
            <a:r>
              <a:rPr lang="en"/>
              <a:t>According to the AJC, "80% of Americans have cell phones". </a:t>
            </a:r>
          </a:p>
          <a:p>
            <a:endParaRPr/>
          </a:p>
          <a:p>
            <a:pPr lvl="0" rtl="0">
              <a:buNone/>
            </a:pPr>
            <a:r>
              <a:rPr lang="en"/>
              <a:t>WRONG.</a:t>
            </a:r>
          </a:p>
          <a:p>
            <a:endParaRPr/>
          </a:p>
          <a:p>
            <a:pPr lvl="0" rtl="0">
              <a:buNone/>
            </a:pPr>
            <a:r>
              <a:rPr lang="en" b="1"/>
              <a:t>Eighty-percent! 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823704"/>
            <a:ext cx="8229600" cy="1906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Fragments are the workings of the devil. 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2868458"/>
            <a:ext cx="8229600" cy="330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97725" y="2483837"/>
            <a:ext cx="7480476" cy="32723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Fragments. . . . 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"</a:t>
            </a:r>
            <a:r>
              <a:rPr lang="en" i="1"/>
              <a:t>The knowledge of all the world at anyone's fingertips."</a:t>
            </a:r>
          </a:p>
          <a:p>
            <a:endParaRPr/>
          </a:p>
          <a:p>
            <a:pPr lvl="0" rtl="0">
              <a:buNone/>
            </a:pPr>
            <a:r>
              <a:rPr lang="en" i="1"/>
              <a:t>"So, with the fact that people use computers on a daily basis and that most jobs require computer knowledge."</a:t>
            </a:r>
          </a:p>
          <a:p>
            <a:endParaRPr/>
          </a:p>
          <a:p>
            <a:pPr>
              <a:buNone/>
            </a:pPr>
            <a:r>
              <a:rPr lang="en"/>
              <a:t>Simple fix: How? 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The good. . . 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4000500" y="0"/>
            <a:ext cx="5143499" cy="65357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The good. . .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873800" y="731241"/>
            <a:ext cx="5143499" cy="53955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The bad. . . 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3853175" y="1092836"/>
            <a:ext cx="5143499" cy="5370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Punctuation. . 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550460" y="1589015"/>
            <a:ext cx="6109182" cy="42170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And the ugly. . . 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92" name="Shape 392"/>
          <p:cNvSpPr/>
          <p:nvPr/>
        </p:nvSpPr>
        <p:spPr>
          <a:xfrm rot="-5428280">
            <a:off x="3966480" y="880125"/>
            <a:ext cx="4969778" cy="5097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-28478" y="-33191"/>
            <a:ext cx="9169501" cy="68772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213027" y="423584"/>
            <a:ext cx="6245295" cy="53435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981327" y="269273"/>
            <a:ext cx="6847695" cy="59672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535972" y="593648"/>
            <a:ext cx="8062773" cy="52166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6" name="Shape 116"/>
          <p:cNvSpPr/>
          <p:nvPr/>
        </p:nvSpPr>
        <p:spPr>
          <a:xfrm>
            <a:off x="5347375" y="1584750"/>
            <a:ext cx="1089000" cy="3939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5343100" y="1504654"/>
            <a:ext cx="1177199" cy="55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crap</a:t>
            </a:r>
          </a:p>
        </p:txBody>
      </p:sp>
      <p:sp>
        <p:nvSpPr>
          <p:cNvPr id="118" name="Shape 118"/>
          <p:cNvSpPr/>
          <p:nvPr/>
        </p:nvSpPr>
        <p:spPr>
          <a:xfrm>
            <a:off x="875775" y="2437730"/>
            <a:ext cx="926699" cy="4677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941700" y="2451494"/>
            <a:ext cx="921299" cy="450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crap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On-screen Show (4:3)</PresentationFormat>
  <Paragraphs>108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/>
      <vt:lpstr>"Crash Course Writing"</vt:lpstr>
      <vt:lpstr>Grammar, not grammer. . . </vt:lpstr>
      <vt:lpstr>Common errors. . . </vt:lpstr>
      <vt:lpstr>A lot is two words. . . But the expression is weak, so don't use it anyway. </vt:lpstr>
      <vt:lpstr>Punctuation. . .</vt:lpstr>
      <vt:lpstr>Slide 6</vt:lpstr>
      <vt:lpstr>Slide 7</vt:lpstr>
      <vt:lpstr>Slide 8</vt:lpstr>
      <vt:lpstr>Slide 9</vt:lpstr>
      <vt:lpstr>Slide 10</vt:lpstr>
      <vt:lpstr>Not words</vt:lpstr>
      <vt:lpstr>Slide 12</vt:lpstr>
      <vt:lpstr>Slide 13</vt:lpstr>
      <vt:lpstr>When to use a semicolon?</vt:lpstr>
      <vt:lpstr>Slide 15</vt:lpstr>
      <vt:lpstr>Slide 16</vt:lpstr>
      <vt:lpstr>Slide 17</vt:lpstr>
      <vt:lpstr>Homonyms/homophones</vt:lpstr>
      <vt:lpstr>Spelling. . .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Diction (word choice)</vt:lpstr>
      <vt:lpstr>The power of persuasion</vt:lpstr>
      <vt:lpstr>Helping &amp; linking verbs = lame</vt:lpstr>
      <vt:lpstr>Don’t do it! </vt:lpstr>
      <vt:lpstr>Opinion, or opinion that sounds like a fact?</vt:lpstr>
      <vt:lpstr>Treat every writing as a FORMAL writing. </vt:lpstr>
      <vt:lpstr>Etc.</vt:lpstr>
      <vt:lpstr>But if you must. . . </vt:lpstr>
      <vt:lpstr>Prepositions</vt:lpstr>
      <vt:lpstr>S/V agreement</vt:lpstr>
      <vt:lpstr>S/V agreement</vt:lpstr>
      <vt:lpstr>Verb tense</vt:lpstr>
      <vt:lpstr>Symbols are weak. </vt:lpstr>
      <vt:lpstr>Audience</vt:lpstr>
      <vt:lpstr> #'s &lt; 100. . . .</vt:lpstr>
      <vt:lpstr>Fragments are the workings of the devil. </vt:lpstr>
      <vt:lpstr>Fragments. . . . </vt:lpstr>
      <vt:lpstr>The good. . . </vt:lpstr>
      <vt:lpstr>The good. . .</vt:lpstr>
      <vt:lpstr>The bad. . . </vt:lpstr>
      <vt:lpstr>And the ugly. .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"Crash Course Writing"</dc:title>
  <dc:creator>Joye Server</dc:creator>
  <cp:lastModifiedBy>fcboe</cp:lastModifiedBy>
  <cp:revision>1</cp:revision>
  <dcterms:modified xsi:type="dcterms:W3CDTF">2013-08-15T16:37:33Z</dcterms:modified>
</cp:coreProperties>
</file>