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6"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0" name="Shape 1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92" name="Shape 19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193" name="Shape 19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1" name="Shape 7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72" name="Shape 7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2" name="Shape 32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5" name="Shape 33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7" name="Shape 9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98" name="Shape 9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5" name="Shape 15"/>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ctrTitle"/>
          </p:nvPr>
        </p:nvSpPr>
        <p:spPr>
          <a:xfrm>
            <a:off x="1082040" y="1656080"/>
            <a:ext cx="7050900" cy="1470000"/>
          </a:xfrm>
          <a:prstGeom prst="rect">
            <a:avLst/>
          </a:prstGeom>
        </p:spPr>
        <p:txBody>
          <a:bodyPr lIns="91425" tIns="91425" rIns="91425" b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a:endParaRPr/>
          </a:p>
        </p:txBody>
      </p:sp>
      <p:sp>
        <p:nvSpPr>
          <p:cNvPr id="18" name="Shape 18"/>
          <p:cNvSpPr txBox="1">
            <a:spLocks noGrp="1"/>
          </p:cNvSpPr>
          <p:nvPr>
            <p:ph type="subTitle" idx="1"/>
          </p:nvPr>
        </p:nvSpPr>
        <p:spPr>
          <a:xfrm>
            <a:off x="1082040" y="3230880"/>
            <a:ext cx="7035899" cy="925499"/>
          </a:xfrm>
          <a:prstGeom prst="rect">
            <a:avLst/>
          </a:prstGeom>
        </p:spPr>
        <p:txBody>
          <a:bodyPr lIns="91425" tIns="91425" rIns="91425" b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1" name="Shape 21"/>
          <p:cNvSpPr txBox="1">
            <a:spLocks noGrp="1"/>
          </p:cNvSpPr>
          <p:nvPr>
            <p:ph type="body" idx="1"/>
          </p:nvPr>
        </p:nvSpPr>
        <p:spPr>
          <a:xfrm>
            <a:off x="457200" y="1658990"/>
            <a:ext cx="8229600" cy="48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4" name="Shape 24"/>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txBox="1">
            <a:spLocks noGrp="1"/>
          </p:cNvSpPr>
          <p:nvPr>
            <p:ph type="body" idx="1"/>
          </p:nvPr>
        </p:nvSpPr>
        <p:spPr>
          <a:xfrm>
            <a:off x="457200" y="1658990"/>
            <a:ext cx="4038599" cy="48401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31" name="Shape 31"/>
          <p:cNvSpPr txBox="1">
            <a:spLocks noGrp="1"/>
          </p:cNvSpPr>
          <p:nvPr>
            <p:ph type="body" idx="2"/>
          </p:nvPr>
        </p:nvSpPr>
        <p:spPr>
          <a:xfrm>
            <a:off x="4648200" y="1658990"/>
            <a:ext cx="4038599" cy="48401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6" name="Shape 36"/>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7"/>
        <p:cNvGrpSpPr/>
        <p:nvPr/>
      </p:nvGrpSpPr>
      <p:grpSpPr>
        <a:xfrm>
          <a:off x="0" y="0"/>
          <a:ext cx="0" cy="0"/>
          <a:chOff x="0" y="0"/>
          <a:chExt cx="0" cy="0"/>
        </a:xfrm>
      </p:grpSpPr>
      <p:grpSp>
        <p:nvGrpSpPr>
          <p:cNvPr id="38" name="Shape 38"/>
          <p:cNvGrpSpPr/>
          <p:nvPr/>
        </p:nvGrpSpPr>
        <p:grpSpPr>
          <a:xfrm>
            <a:off x="-6264" y="4933386"/>
            <a:ext cx="9150267" cy="3100650"/>
            <a:chOff x="-6264" y="4933386"/>
            <a:chExt cx="9150267" cy="3100650"/>
          </a:xfrm>
        </p:grpSpPr>
        <p:sp>
          <p:nvSpPr>
            <p:cNvPr id="39" name="Shape 39"/>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40" name="Shape 40"/>
            <p:cNvSpPr/>
            <p:nvPr/>
          </p:nvSpPr>
          <p:spPr>
            <a:xfrm rot="108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42" name="Shape 42"/>
          <p:cNvSpPr txBox="1">
            <a:spLocks noGrp="1"/>
          </p:cNvSpPr>
          <p:nvPr>
            <p:ph type="body" idx="1"/>
          </p:nvPr>
        </p:nvSpPr>
        <p:spPr>
          <a:xfrm>
            <a:off x="1792288" y="5367337"/>
            <a:ext cx="5486399" cy="804899"/>
          </a:xfrm>
          <a:prstGeom prst="rect">
            <a:avLst/>
          </a:prstGeom>
        </p:spPr>
        <p:txBody>
          <a:bodyPr lIns="91425" tIns="91425" rIns="91425" bIns="91425" anchor="ctr" anchorCtr="0"/>
          <a:lstStyle>
            <a:lvl1pPr algn="ctr">
              <a:spcBef>
                <a:spcPts val="0"/>
              </a:spcBef>
              <a:buSzPct val="100000"/>
              <a:buNone/>
              <a:defRPr sz="24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3"/>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lstStyle>
            <a:lvl1pPr algn="l" rtl="0">
              <a:spcBef>
                <a:spcPts val="0"/>
              </a:spcBef>
              <a:buClr>
                <a:schemeClr val="dk2"/>
              </a:buClr>
              <a:buNone/>
              <a:defRPr sz="40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1"/>
          </p:nvPr>
        </p:nvSpPr>
        <p:spPr>
          <a:xfrm>
            <a:off x="91440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47" name="Shape 47"/>
          <p:cNvSpPr txBox="1">
            <a:spLocks noGrp="1"/>
          </p:cNvSpPr>
          <p:nvPr>
            <p:ph type="body" idx="2"/>
          </p:nvPr>
        </p:nvSpPr>
        <p:spPr>
          <a:xfrm>
            <a:off x="493395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_1">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85800" y="609600"/>
            <a:ext cx="7772400" cy="1143000"/>
          </a:xfrm>
          <a:prstGeom prst="rect">
            <a:avLst/>
          </a:prstGeom>
          <a:noFill/>
          <a:ln>
            <a:noFill/>
          </a:ln>
        </p:spPr>
        <p:txBody>
          <a:bodyPr lIns="91425" tIns="91425" rIns="91425" bIns="91425" anchor="b" anchorCtr="0"/>
          <a:lstStyle>
            <a:lvl1pPr algn="l" rtl="0">
              <a:spcBef>
                <a:spcPts val="0"/>
              </a:spcBef>
              <a:buClr>
                <a:schemeClr val="dk2"/>
              </a:buClr>
              <a:buNone/>
              <a:defRPr sz="40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1"/>
          </p:nvPr>
        </p:nvSpPr>
        <p:spPr>
          <a:xfrm>
            <a:off x="685800" y="1676400"/>
            <a:ext cx="8001000" cy="4419599"/>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51" name="Shape 51"/>
          <p:cNvSpPr txBox="1">
            <a:spLocks noGrp="1"/>
          </p:cNvSpPr>
          <p:nvPr>
            <p:ph type="sldNum" idx="12"/>
          </p:nvPr>
        </p:nvSpPr>
        <p:spPr>
          <a:xfrm>
            <a:off x="6553200" y="6248400"/>
            <a:ext cx="1904999" cy="457200"/>
          </a:xfrm>
          <a:prstGeom prst="rect">
            <a:avLst/>
          </a:prstGeom>
          <a:solidFill>
            <a:schemeClr val="accent1"/>
          </a:solidFill>
          <a:ln>
            <a:noFill/>
          </a:ln>
        </p:spPr>
        <p:txBody>
          <a:bodyPr lIns="91425" tIns="91425" rIns="91425" bIns="91425" anchor="ctr" anchorCtr="1"/>
          <a:lstStyle>
            <a:lvl1pPr marL="0" marR="0" indent="0" algn="ctr" rtl="0">
              <a:spcBef>
                <a:spcPts val="0"/>
              </a:spcBef>
              <a:defRPr sz="1400" b="0" i="0" u="none" strike="noStrike" cap="none" baseline="0">
                <a:solidFill>
                  <a:srgbClr val="FFFFFF"/>
                </a:solidFill>
                <a:latin typeface="Arial"/>
                <a:ea typeface="Arial"/>
                <a:cs typeface="Arial"/>
                <a:sym typeface="Aria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dt" idx="10"/>
          </p:nvPr>
        </p:nvSpPr>
        <p:spPr>
          <a:xfrm>
            <a:off x="685800" y="6248400"/>
            <a:ext cx="1904999" cy="457200"/>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3124200" y="6248400"/>
            <a:ext cx="2895600" cy="457200"/>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10" name="Shape 10"/>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youtube.com/watch?v=RIXkVPHwN1E"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Welcome!</a:t>
            </a:r>
          </a:p>
        </p:txBody>
      </p:sp>
      <p:sp>
        <p:nvSpPr>
          <p:cNvPr id="56" name="Shape 5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57" name="Shape 5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58" name="Shape 5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0925"/>
              <a:buFont typeface="Arial"/>
              <a:buChar char="●"/>
            </a:pPr>
            <a:r>
              <a:rPr lang="en-US" sz="5400" b="0" i="0" u="none" strike="noStrike" cap="none" baseline="0">
                <a:solidFill>
                  <a:schemeClr val="dk1"/>
                </a:solidFill>
                <a:latin typeface="Arial"/>
                <a:ea typeface="Arial"/>
                <a:cs typeface="Arial"/>
                <a:sym typeface="Arial"/>
              </a:rPr>
              <a:t>Have a seat anywhere! </a:t>
            </a:r>
          </a:p>
          <a:p>
            <a:pPr marL="0" marR="0" lvl="0" indent="0" algn="l" rtl="0">
              <a:spcBef>
                <a:spcPts val="0"/>
              </a:spcBef>
              <a:buClr>
                <a:schemeClr val="accent1"/>
              </a:buClr>
              <a:buSzPct val="50925"/>
              <a:buFont typeface="Arial"/>
              <a:buChar char="●"/>
            </a:pPr>
            <a:r>
              <a:rPr lang="en-US" sz="5400" b="0" i="0" u="none" strike="noStrike" cap="none" baseline="0">
                <a:solidFill>
                  <a:schemeClr val="dk1"/>
                </a:solidFill>
                <a:latin typeface="Arial"/>
                <a:ea typeface="Arial"/>
                <a:cs typeface="Arial"/>
                <a:sym typeface="Arial"/>
              </a:rPr>
              <a:t>Please place your belongings underneath your desk.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78328" y="274637"/>
            <a:ext cx="8508599" cy="1143000"/>
          </a:xfrm>
          <a:prstGeom prst="rect">
            <a:avLst/>
          </a:prstGeom>
        </p:spPr>
        <p:txBody>
          <a:bodyPr lIns="91425" tIns="91425" rIns="91425" bIns="91425" anchor="t" anchorCtr="0">
            <a:noAutofit/>
          </a:bodyPr>
          <a:lstStyle/>
          <a:p>
            <a:pPr>
              <a:spcBef>
                <a:spcPts val="0"/>
              </a:spcBef>
              <a:buNone/>
            </a:pPr>
            <a:r>
              <a:rPr lang="en-US"/>
              <a:t>OBJECTIVES:</a:t>
            </a:r>
          </a:p>
        </p:txBody>
      </p:sp>
      <p:sp>
        <p:nvSpPr>
          <p:cNvPr id="130" name="Shape 130"/>
          <p:cNvSpPr txBox="1">
            <a:spLocks noGrp="1"/>
          </p:cNvSpPr>
          <p:nvPr>
            <p:ph type="body" idx="1"/>
          </p:nvPr>
        </p:nvSpPr>
        <p:spPr>
          <a:xfrm>
            <a:off x="914400" y="897867"/>
            <a:ext cx="7776600" cy="5121899"/>
          </a:xfrm>
          <a:prstGeom prst="rect">
            <a:avLst/>
          </a:prstGeom>
        </p:spPr>
        <p:txBody>
          <a:bodyPr lIns="91425" tIns="91425" rIns="91425" bIns="91425" anchor="t" anchorCtr="0">
            <a:noAutofit/>
          </a:bodyPr>
          <a:lstStyle/>
          <a:p>
            <a:pPr marL="457200" lvl="0" indent="-431800" rtl="0">
              <a:lnSpc>
                <a:spcPct val="115000"/>
              </a:lnSpc>
              <a:spcBef>
                <a:spcPts val="0"/>
              </a:spcBef>
              <a:buClr>
                <a:schemeClr val="accent1"/>
              </a:buClr>
              <a:buSzPct val="106666"/>
              <a:buFont typeface="Arial"/>
              <a:buChar char="●"/>
            </a:pPr>
            <a:r>
              <a:rPr lang="en-US" sz="3000">
                <a:solidFill>
                  <a:srgbClr val="000000"/>
                </a:solidFill>
              </a:rPr>
              <a:t>employ a variety of writing genres</a:t>
            </a:r>
          </a:p>
          <a:p>
            <a:pPr marL="0" lvl="0" indent="0" rtl="0">
              <a:lnSpc>
                <a:spcPct val="115000"/>
              </a:lnSpc>
              <a:spcBef>
                <a:spcPts val="0"/>
              </a:spcBef>
              <a:buNone/>
            </a:pPr>
            <a:endParaRPr sz="3000">
              <a:solidFill>
                <a:srgbClr val="000000"/>
              </a:solidFill>
            </a:endParaRPr>
          </a:p>
          <a:p>
            <a:pPr marL="457200" lvl="0" indent="-431800" rtl="0">
              <a:lnSpc>
                <a:spcPct val="115000"/>
              </a:lnSpc>
              <a:spcBef>
                <a:spcPts val="0"/>
              </a:spcBef>
              <a:buClr>
                <a:schemeClr val="accent1"/>
              </a:buClr>
              <a:buSzPct val="106666"/>
              <a:buFont typeface="Arial"/>
              <a:buChar char="●"/>
            </a:pPr>
            <a:r>
              <a:rPr lang="en-US" sz="3000">
                <a:solidFill>
                  <a:srgbClr val="000000"/>
                </a:solidFill>
              </a:rPr>
              <a:t>understand and acquire new vocabulary</a:t>
            </a:r>
          </a:p>
          <a:p>
            <a:pPr marL="0" lvl="0" indent="0" rtl="0">
              <a:lnSpc>
                <a:spcPct val="115000"/>
              </a:lnSpc>
              <a:spcBef>
                <a:spcPts val="0"/>
              </a:spcBef>
              <a:buNone/>
            </a:pPr>
            <a:endParaRPr sz="3000">
              <a:solidFill>
                <a:srgbClr val="000000"/>
              </a:solidFill>
            </a:endParaRPr>
          </a:p>
          <a:p>
            <a:pPr marL="457200" lvl="0" indent="-431800" rtl="0">
              <a:lnSpc>
                <a:spcPct val="115000"/>
              </a:lnSpc>
              <a:spcBef>
                <a:spcPts val="0"/>
              </a:spcBef>
              <a:buClr>
                <a:schemeClr val="accent1"/>
              </a:buClr>
              <a:buSzPct val="106666"/>
              <a:buFont typeface="Arial"/>
              <a:buChar char="●"/>
            </a:pPr>
            <a:r>
              <a:rPr lang="en-US" sz="3000">
                <a:solidFill>
                  <a:srgbClr val="000000"/>
                </a:solidFill>
              </a:rPr>
              <a:t>understand literary works by relating them to their contemporary context or historical background</a:t>
            </a:r>
          </a:p>
          <a:p>
            <a:pPr>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78331" y="274637"/>
            <a:ext cx="8508300" cy="1143000"/>
          </a:xfrm>
          <a:prstGeom prst="rect">
            <a:avLst/>
          </a:prstGeom>
        </p:spPr>
        <p:txBody>
          <a:bodyPr lIns="91425" tIns="91425" rIns="91425" bIns="91425" anchor="t" anchorCtr="0">
            <a:noAutofit/>
          </a:bodyPr>
          <a:lstStyle/>
          <a:p>
            <a:pPr>
              <a:spcBef>
                <a:spcPts val="0"/>
              </a:spcBef>
              <a:buNone/>
            </a:pPr>
            <a:r>
              <a:rPr lang="en-US"/>
              <a:t>OBJECTIVES:</a:t>
            </a:r>
          </a:p>
        </p:txBody>
      </p:sp>
      <p:sp>
        <p:nvSpPr>
          <p:cNvPr id="136" name="Shape 136"/>
          <p:cNvSpPr txBox="1">
            <a:spLocks noGrp="1"/>
          </p:cNvSpPr>
          <p:nvPr>
            <p:ph type="body" idx="1"/>
          </p:nvPr>
        </p:nvSpPr>
        <p:spPr>
          <a:xfrm>
            <a:off x="914400" y="1027267"/>
            <a:ext cx="7760400" cy="4992599"/>
          </a:xfrm>
          <a:prstGeom prst="rect">
            <a:avLst/>
          </a:prstGeom>
        </p:spPr>
        <p:txBody>
          <a:bodyPr lIns="91425" tIns="91425" rIns="91425" bIns="91425" anchor="t" anchorCtr="0">
            <a:noAutofit/>
          </a:bodyPr>
          <a:lstStyle/>
          <a:p>
            <a:pPr marL="457200" lvl="0" indent="-457200" rtl="0">
              <a:lnSpc>
                <a:spcPct val="115000"/>
              </a:lnSpc>
              <a:spcBef>
                <a:spcPts val="0"/>
              </a:spcBef>
              <a:buClr>
                <a:schemeClr val="accent1"/>
              </a:buClr>
              <a:buSzPct val="100000"/>
              <a:buFont typeface="Arial"/>
              <a:buChar char="●"/>
            </a:pPr>
            <a:r>
              <a:rPr lang="en-US" sz="3600">
                <a:solidFill>
                  <a:srgbClr val="000000"/>
                </a:solidFill>
              </a:rPr>
              <a:t>use research and technology to support writing</a:t>
            </a:r>
          </a:p>
          <a:p>
            <a:pPr marL="0" lvl="0" indent="0" rtl="0">
              <a:lnSpc>
                <a:spcPct val="115000"/>
              </a:lnSpc>
              <a:spcBef>
                <a:spcPts val="0"/>
              </a:spcBef>
              <a:buNone/>
            </a:pPr>
            <a:endParaRPr sz="3600">
              <a:solidFill>
                <a:srgbClr val="000000"/>
              </a:solidFill>
            </a:endParaRPr>
          </a:p>
          <a:p>
            <a:pPr marL="457200" lvl="0" indent="-457200" rtl="0">
              <a:lnSpc>
                <a:spcPct val="115000"/>
              </a:lnSpc>
              <a:spcBef>
                <a:spcPts val="0"/>
              </a:spcBef>
              <a:buClr>
                <a:schemeClr val="accent1"/>
              </a:buClr>
              <a:buSzPct val="100000"/>
              <a:buFont typeface="Arial"/>
              <a:buChar char="●"/>
            </a:pPr>
            <a:r>
              <a:rPr lang="en-US" sz="3600">
                <a:solidFill>
                  <a:srgbClr val="000000"/>
                </a:solidFill>
              </a:rPr>
              <a:t>participate in group and individual activities</a:t>
            </a:r>
          </a:p>
          <a:p>
            <a:pPr>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147215" y="609600"/>
            <a:ext cx="83108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800" b="0" i="0" u="none" strike="noStrike" cap="none" baseline="0">
                <a:solidFill>
                  <a:schemeClr val="dk2"/>
                </a:solidFill>
                <a:latin typeface="Arial"/>
                <a:ea typeface="Arial"/>
                <a:cs typeface="Arial"/>
                <a:sym typeface="Arial"/>
              </a:rPr>
              <a:t>Grading</a:t>
            </a:r>
          </a:p>
        </p:txBody>
      </p:sp>
      <p:sp>
        <p:nvSpPr>
          <p:cNvPr id="142" name="Shape 142"/>
          <p:cNvSpPr txBox="1">
            <a:spLocks noGrp="1"/>
          </p:cNvSpPr>
          <p:nvPr>
            <p:ph type="body" idx="1"/>
          </p:nvPr>
        </p:nvSpPr>
        <p:spPr>
          <a:xfrm>
            <a:off x="685800" y="1676400"/>
            <a:ext cx="8001000" cy="4419599"/>
          </a:xfrm>
          <a:prstGeom prst="rect">
            <a:avLst/>
          </a:prstGeom>
          <a:noFill/>
          <a:ln>
            <a:noFill/>
          </a:ln>
        </p:spPr>
        <p:txBody>
          <a:bodyPr lIns="91425" tIns="45700" rIns="91425" bIns="45700" anchor="t" anchorCtr="0">
            <a:noAutofit/>
          </a:bodyPr>
          <a:lstStyle/>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Classwork/Homework: 10%</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Quizzes: 20%  *</a:t>
            </a:r>
            <a:r>
              <a:rPr lang="en-US" sz="3600">
                <a:latin typeface="Arial"/>
                <a:ea typeface="Arial"/>
                <a:cs typeface="Arial"/>
                <a:sym typeface="Arial"/>
              </a:rPr>
              <a:t>Expect pop quizzes.</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Tests/Projects: 30%</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Research: 20% for juniors </a:t>
            </a:r>
            <a:r>
              <a:rPr lang="en-US" sz="3600" b="0" i="1" u="none" strike="noStrike" cap="none" baseline="0">
                <a:solidFill>
                  <a:schemeClr val="dk1"/>
                </a:solidFill>
                <a:latin typeface="Arial"/>
                <a:ea typeface="Arial"/>
                <a:cs typeface="Arial"/>
                <a:sym typeface="Arial"/>
              </a:rPr>
              <a:t>(increase from last year)</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Final Exam: 20% </a:t>
            </a:r>
          </a:p>
          <a:p>
            <a:pPr marL="0" marR="0" lvl="0" indent="0" algn="l" rtl="0">
              <a:spcBef>
                <a:spcPts val="580"/>
              </a:spcBef>
              <a:buNone/>
            </a:pPr>
            <a:endParaRPr sz="2600" b="0" i="0" u="none" strike="noStrike" cap="none" baseline="0">
              <a:solidFill>
                <a:schemeClr val="dk1"/>
              </a:solidFill>
            </a:endParaRPr>
          </a:p>
        </p:txBody>
      </p:sp>
      <p:sp>
        <p:nvSpPr>
          <p:cNvPr id="143" name="Shape 143"/>
          <p:cNvSpPr txBox="1"/>
          <p:nvPr/>
        </p:nvSpPr>
        <p:spPr>
          <a:xfrm>
            <a:off x="685800" y="6248400"/>
            <a:ext cx="19049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44" name="Shape 144"/>
          <p:cNvSpPr txBox="1"/>
          <p:nvPr/>
        </p:nvSpPr>
        <p:spPr>
          <a:xfrm>
            <a:off x="3124200" y="6248400"/>
            <a:ext cx="2895600"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45" name="Shape 145"/>
          <p:cNvSpPr txBox="1">
            <a:spLocks noGrp="1"/>
          </p:cNvSpPr>
          <p:nvPr>
            <p:ph type="sldNum" idx="12"/>
          </p:nvPr>
        </p:nvSpPr>
        <p:spPr>
          <a:xfrm>
            <a:off x="6553200" y="6248400"/>
            <a:ext cx="1904999" cy="457200"/>
          </a:xfrm>
          <a:prstGeom prst="rect">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r>
              <a:rPr lang="en-US"/>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685800" y="609600"/>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What’s different for juniors?</a:t>
            </a:r>
          </a:p>
        </p:txBody>
      </p:sp>
      <p:sp>
        <p:nvSpPr>
          <p:cNvPr id="151" name="Shape 151"/>
          <p:cNvSpPr txBox="1">
            <a:spLocks noGrp="1"/>
          </p:cNvSpPr>
          <p:nvPr>
            <p:ph type="body" idx="1"/>
          </p:nvPr>
        </p:nvSpPr>
        <p:spPr>
          <a:xfrm>
            <a:off x="685800" y="1752600"/>
            <a:ext cx="8001000" cy="5202600"/>
          </a:xfrm>
          <a:prstGeom prst="rect">
            <a:avLst/>
          </a:prstGeom>
          <a:noFill/>
          <a:ln>
            <a:noFill/>
          </a:ln>
        </p:spPr>
        <p:txBody>
          <a:bodyPr lIns="91425" tIns="45700" rIns="91425" bIns="45700" anchor="t" anchorCtr="0">
            <a:noAutofit/>
          </a:bodyPr>
          <a:lstStyle/>
          <a:p>
            <a:pPr marL="457200" marR="0" lvl="0" indent="-431800" algn="l" rtl="0">
              <a:spcBef>
                <a:spcPts val="580"/>
              </a:spcBef>
              <a:buClr>
                <a:schemeClr val="accent1"/>
              </a:buClr>
              <a:buSzPct val="106666"/>
              <a:buFont typeface="Arial"/>
              <a:buChar char="●"/>
            </a:pPr>
            <a:r>
              <a:rPr lang="en-US" sz="3000">
                <a:latin typeface="Arial"/>
                <a:ea typeface="Arial"/>
                <a:cs typeface="Arial"/>
                <a:sym typeface="Arial"/>
              </a:rPr>
              <a:t>**last year for the Georgia Graduation Writing Test! </a:t>
            </a:r>
          </a:p>
          <a:p>
            <a:pPr marL="0" marR="0" lvl="0" indent="0" algn="l" rtl="0">
              <a:spcBef>
                <a:spcPts val="580"/>
              </a:spcBef>
              <a:buNone/>
            </a:pPr>
            <a:endParaRPr sz="3000">
              <a:latin typeface="Arial"/>
              <a:ea typeface="Arial"/>
              <a:cs typeface="Arial"/>
              <a:sym typeface="Arial"/>
            </a:endParaRPr>
          </a:p>
          <a:p>
            <a:pPr marL="457200" marR="0" lvl="0" indent="-431800" algn="l" rtl="0">
              <a:spcBef>
                <a:spcPts val="580"/>
              </a:spcBef>
              <a:buClr>
                <a:schemeClr val="accent1"/>
              </a:buClr>
              <a:buSzPct val="106666"/>
              <a:buFont typeface="Arial"/>
              <a:buChar char="●"/>
            </a:pPr>
            <a:r>
              <a:rPr lang="en-US" sz="3000" b="0" i="0" u="none" strike="noStrike" cap="none" baseline="0">
                <a:solidFill>
                  <a:schemeClr val="dk1"/>
                </a:solidFill>
                <a:latin typeface="Arial"/>
                <a:ea typeface="Arial"/>
                <a:cs typeface="Arial"/>
                <a:sym typeface="Arial"/>
              </a:rPr>
              <a:t>Colleges are looking at you now</a:t>
            </a:r>
            <a:r>
              <a:rPr lang="en-US" sz="3000">
                <a:latin typeface="Arial"/>
                <a:ea typeface="Arial"/>
                <a:cs typeface="Arial"/>
                <a:sym typeface="Arial"/>
              </a:rPr>
              <a:t>! </a:t>
            </a:r>
          </a:p>
          <a:p>
            <a:pPr marL="0" marR="0" lvl="0" indent="0" algn="l" rtl="0">
              <a:spcBef>
                <a:spcPts val="580"/>
              </a:spcBef>
              <a:buNone/>
            </a:pPr>
            <a:endParaRPr sz="3000">
              <a:latin typeface="Arial"/>
              <a:ea typeface="Arial"/>
              <a:cs typeface="Arial"/>
              <a:sym typeface="Arial"/>
            </a:endParaRPr>
          </a:p>
          <a:p>
            <a:pPr marL="457200" marR="0" lvl="0" indent="-431800" algn="l" rtl="0">
              <a:spcBef>
                <a:spcPts val="580"/>
              </a:spcBef>
              <a:buClr>
                <a:schemeClr val="accent1"/>
              </a:buClr>
              <a:buSzPct val="106666"/>
              <a:buFont typeface="Arial"/>
              <a:buChar char="●"/>
            </a:pPr>
            <a:r>
              <a:rPr lang="en-US" sz="3000">
                <a:latin typeface="Arial"/>
                <a:ea typeface="Arial"/>
                <a:cs typeface="Arial"/>
                <a:sym typeface="Arial"/>
              </a:rPr>
              <a:t>SAT/ACT practice testing</a:t>
            </a:r>
          </a:p>
          <a:p>
            <a:pPr marL="0" marR="0" lvl="0" indent="0" algn="l" rtl="0">
              <a:spcBef>
                <a:spcPts val="580"/>
              </a:spcBef>
              <a:buNone/>
            </a:pPr>
            <a:endParaRPr sz="3000">
              <a:latin typeface="Arial"/>
              <a:ea typeface="Arial"/>
              <a:cs typeface="Arial"/>
              <a:sym typeface="Arial"/>
            </a:endParaRPr>
          </a:p>
          <a:p>
            <a:pPr marL="457200" marR="0" lvl="0" indent="-431800" algn="l" rtl="0">
              <a:spcBef>
                <a:spcPts val="580"/>
              </a:spcBef>
              <a:buClr>
                <a:schemeClr val="accent1"/>
              </a:buClr>
              <a:buSzPct val="106666"/>
              <a:buFont typeface="Arial"/>
              <a:buChar char="●"/>
            </a:pPr>
            <a:r>
              <a:rPr lang="en-US" sz="3000">
                <a:latin typeface="Arial"/>
                <a:ea typeface="Arial"/>
                <a:cs typeface="Arial"/>
                <a:sym typeface="Arial"/>
              </a:rPr>
              <a:t>Heavy writing course: Expect more timed writes this semester. </a:t>
            </a:r>
          </a:p>
          <a:p>
            <a:pPr marL="0" marR="0" lvl="0" indent="0" algn="l" rtl="0">
              <a:spcBef>
                <a:spcPts val="580"/>
              </a:spcBef>
              <a:buNone/>
            </a:pPr>
            <a:endParaRPr sz="3000" b="1"/>
          </a:p>
          <a:p>
            <a:pPr marL="0" marR="0" lvl="0" indent="0" algn="l" rtl="0">
              <a:spcBef>
                <a:spcPts val="580"/>
              </a:spcBef>
              <a:buNone/>
            </a:pPr>
            <a:endParaRPr sz="3600" b="0" i="0" u="none" strike="noStrike" cap="none" baseline="0">
              <a:solidFill>
                <a:schemeClr val="dk1"/>
              </a:solidFill>
              <a:latin typeface="Arial"/>
              <a:ea typeface="Arial"/>
              <a:cs typeface="Arial"/>
              <a:sym typeface="Arial"/>
            </a:endParaRPr>
          </a:p>
          <a:p>
            <a:pPr marL="0" marR="0" lvl="0" indent="0" algn="l" rtl="0">
              <a:spcBef>
                <a:spcPts val="580"/>
              </a:spcBef>
              <a:buNone/>
            </a:pPr>
            <a:endParaRPr/>
          </a:p>
          <a:p>
            <a:pPr marL="0" marR="0" lvl="0" indent="0" algn="l" rtl="0">
              <a:spcBef>
                <a:spcPts val="580"/>
              </a:spcBef>
              <a:buNone/>
            </a:pPr>
            <a:endParaRPr sz="2600" b="0" i="0" u="none" strike="noStrike" cap="none" baseline="0">
              <a:solidFill>
                <a:schemeClr val="dk1"/>
              </a:solidFill>
              <a:latin typeface="Arial"/>
              <a:ea typeface="Arial"/>
              <a:cs typeface="Arial"/>
              <a:sym typeface="Arial"/>
            </a:endParaRPr>
          </a:p>
        </p:txBody>
      </p:sp>
      <p:sp>
        <p:nvSpPr>
          <p:cNvPr id="152" name="Shape 152"/>
          <p:cNvSpPr txBox="1"/>
          <p:nvPr/>
        </p:nvSpPr>
        <p:spPr>
          <a:xfrm>
            <a:off x="685800" y="6248400"/>
            <a:ext cx="1904999" cy="457200"/>
          </a:xfrm>
          <a:prstGeom prst="rect">
            <a:avLst/>
          </a:prstGeom>
          <a:noFill/>
          <a:ln>
            <a:noFill/>
          </a:ln>
        </p:spPr>
        <p:txBody>
          <a:bodyPr lIns="91425" tIns="45700" rIns="91425" bIns="45700" anchor="ctr" anchorCtr="0">
            <a:noAutofit/>
          </a:bodyPr>
          <a:lstStyle/>
          <a:p>
            <a:pPr>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p:nvPr/>
        </p:nvSpPr>
        <p:spPr>
          <a:xfrm>
            <a:off x="556550" y="1113075"/>
            <a:ext cx="7845299" cy="5026800"/>
          </a:xfrm>
          <a:prstGeom prst="rect">
            <a:avLst/>
          </a:prstGeom>
          <a:noFill/>
          <a:ln>
            <a:noFill/>
          </a:ln>
        </p:spPr>
        <p:txBody>
          <a:bodyPr lIns="91425" tIns="91425" rIns="91425" bIns="91425" anchor="t" anchorCtr="0">
            <a:noAutofit/>
          </a:bodyPr>
          <a:lstStyle/>
          <a:p>
            <a:pPr lvl="0" rtl="0">
              <a:spcBef>
                <a:spcPts val="0"/>
              </a:spcBef>
              <a:buNone/>
            </a:pPr>
            <a:endParaRPr sz="4800"/>
          </a:p>
          <a:p>
            <a:pPr lvl="0" rtl="0">
              <a:spcBef>
                <a:spcPts val="0"/>
              </a:spcBef>
              <a:buNone/>
            </a:pPr>
            <a:endParaRPr sz="4800"/>
          </a:p>
          <a:p>
            <a:pPr lvl="0" algn="ctr" rtl="0">
              <a:spcBef>
                <a:spcPts val="0"/>
              </a:spcBef>
              <a:buNone/>
            </a:pPr>
            <a:r>
              <a:rPr lang="en-US" sz="4800"/>
              <a:t>No Shakespeare this year! :)  :(   :)   :(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subTitle" idx="1"/>
          </p:nvPr>
        </p:nvSpPr>
        <p:spPr>
          <a:xfrm>
            <a:off x="1082040" y="3230880"/>
            <a:ext cx="7035899" cy="925499"/>
          </a:xfrm>
          <a:prstGeom prst="rect">
            <a:avLst/>
          </a:prstGeom>
          <a:noFill/>
          <a:ln>
            <a:noFill/>
          </a:ln>
        </p:spPr>
        <p:txBody>
          <a:bodyPr lIns="91425" tIns="45700" rIns="91425" bIns="45700" anchor="t" anchorCtr="0">
            <a:noAutofit/>
          </a:bodyPr>
          <a:lstStyle/>
          <a:p>
            <a:pPr marL="0" marR="0" lvl="0" indent="0" algn="ctr" rtl="0">
              <a:spcBef>
                <a:spcPts val="580"/>
              </a:spcBef>
              <a:buClr>
                <a:schemeClr val="accent1"/>
              </a:buClr>
              <a:buSzPct val="25000"/>
              <a:buFont typeface="Arial"/>
              <a:buNone/>
            </a:pPr>
            <a:r>
              <a:rPr lang="en-US" sz="2600" b="0" i="0" u="none" strike="noStrike" cap="none" baseline="0">
                <a:solidFill>
                  <a:schemeClr val="dk2"/>
                </a:solidFill>
                <a:latin typeface="Arial"/>
                <a:ea typeface="Arial"/>
                <a:cs typeface="Arial"/>
                <a:sym typeface="Arial"/>
              </a:rPr>
              <a:t>[Refer to your syllabus!]</a:t>
            </a:r>
          </a:p>
        </p:txBody>
      </p:sp>
      <p:sp>
        <p:nvSpPr>
          <p:cNvPr id="163" name="Shape 163"/>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64" name="Shape 164"/>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65" name="Shape 165"/>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no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What is Plagiarism?</a:t>
            </a:r>
            <a:br>
              <a:rPr lang="en-US" sz="4000" b="0" i="0" u="none" strike="noStrike" cap="none" baseline="0">
                <a:solidFill>
                  <a:srgbClr val="FFFFFF"/>
                </a:solidFill>
                <a:latin typeface="Arial"/>
                <a:ea typeface="Arial"/>
                <a:cs typeface="Arial"/>
                <a:sym typeface="Arial"/>
              </a:rPr>
            </a:br>
            <a:r>
              <a:rPr lang="en-US" sz="4000" b="0" i="0" u="none" strike="noStrike" cap="none" baseline="0">
                <a:solidFill>
                  <a:srgbClr val="FFFFFF"/>
                </a:solidFill>
                <a:latin typeface="Arial"/>
                <a:ea typeface="Arial"/>
                <a:cs typeface="Arial"/>
                <a:sym typeface="Arial"/>
              </a:rPr>
              <a:t>What is cheating?</a:t>
            </a:r>
          </a:p>
        </p:txBody>
      </p:sp>
      <p:sp>
        <p:nvSpPr>
          <p:cNvPr id="166" name="Shape 166"/>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PROCEDURES:</a:t>
            </a:r>
          </a:p>
        </p:txBody>
      </p:sp>
      <p:sp>
        <p:nvSpPr>
          <p:cNvPr id="172" name="Shape 17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73" name="Shape 17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74" name="Shape 174"/>
          <p:cNvSpPr txBox="1">
            <a:spLocks noGrp="1"/>
          </p:cNvSpPr>
          <p:nvPr>
            <p:ph type="body" idx="1"/>
          </p:nvPr>
        </p:nvSpPr>
        <p:spPr>
          <a:xfrm>
            <a:off x="396826" y="1286042"/>
            <a:ext cx="8289899" cy="51866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All work should be completed in </a:t>
            </a:r>
            <a:r>
              <a:rPr lang="en-US" sz="2800" b="0" i="0" u="none" strike="noStrike" cap="none" baseline="0">
                <a:solidFill>
                  <a:srgbClr val="0000FF"/>
                </a:solidFill>
                <a:latin typeface="Arial"/>
                <a:ea typeface="Arial"/>
                <a:cs typeface="Arial"/>
                <a:sym typeface="Arial"/>
              </a:rPr>
              <a:t>BLUE </a:t>
            </a:r>
            <a:r>
              <a:rPr lang="en-US" sz="2800" b="0" i="0" u="none" strike="noStrike" cap="none" baseline="0">
                <a:solidFill>
                  <a:schemeClr val="dk1"/>
                </a:solidFill>
                <a:latin typeface="Arial"/>
                <a:ea typeface="Arial"/>
                <a:cs typeface="Arial"/>
                <a:sym typeface="Arial"/>
              </a:rPr>
              <a:t>or </a:t>
            </a:r>
            <a:r>
              <a:rPr lang="en-US" sz="2800" b="1" i="0" u="none" strike="noStrike" cap="none" baseline="0">
                <a:solidFill>
                  <a:schemeClr val="dk1"/>
                </a:solidFill>
                <a:latin typeface="Arial"/>
                <a:ea typeface="Arial"/>
                <a:cs typeface="Arial"/>
                <a:sym typeface="Arial"/>
              </a:rPr>
              <a:t>BLACK</a:t>
            </a:r>
            <a:r>
              <a:rPr lang="en-US" sz="2800" b="0" i="0" u="none" strike="noStrike" cap="none" baseline="0">
                <a:solidFill>
                  <a:schemeClr val="dk1"/>
                </a:solidFill>
                <a:latin typeface="Arial"/>
                <a:ea typeface="Arial"/>
                <a:cs typeface="Arial"/>
                <a:sym typeface="Arial"/>
              </a:rPr>
              <a:t> ink or pencil. </a:t>
            </a:r>
          </a:p>
          <a:p>
            <a:pPr marL="0" marR="0" lvl="0" indent="0" algn="l" rtl="0">
              <a:lnSpc>
                <a:spcPct val="90000"/>
              </a:lnSpc>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Late work is a nuisance. Turn in your work on time. </a:t>
            </a:r>
          </a:p>
          <a:p>
            <a:pPr marL="0" marR="0" lvl="0" indent="0" algn="l" rtl="0">
              <a:lnSpc>
                <a:spcPct val="90000"/>
              </a:lnSpc>
              <a:spcBef>
                <a:spcPts val="0"/>
              </a:spcBef>
              <a:buNone/>
            </a:pPr>
            <a:r>
              <a:rPr lang="en-US" sz="2800" b="1" i="1" u="none" strike="noStrike" cap="none" baseline="0">
                <a:solidFill>
                  <a:schemeClr val="dk1"/>
                </a:solidFill>
                <a:latin typeface="Arial"/>
                <a:ea typeface="Arial"/>
                <a:cs typeface="Arial"/>
                <a:sym typeface="Arial"/>
              </a:rPr>
              <a:t>**Note: You will receive only up to 50% credit if you turn in an assignment one day late. However, if we go over the assignment’s answers in class, you may not turn it in. </a:t>
            </a:r>
          </a:p>
          <a:p>
            <a:pPr marL="0" marR="0" lvl="0" indent="0" algn="l" rtl="0">
              <a:lnSpc>
                <a:spcPct val="90000"/>
              </a:lnSpc>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Listen Carefully. . . </a:t>
            </a:r>
          </a:p>
        </p:txBody>
      </p:sp>
      <p:sp>
        <p:nvSpPr>
          <p:cNvPr id="180" name="Shape 180"/>
          <p:cNvSpPr txBox="1">
            <a:spLocks noGrp="1"/>
          </p:cNvSpPr>
          <p:nvPr>
            <p:ph type="body" idx="1"/>
          </p:nvPr>
        </p:nvSpPr>
        <p:spPr>
          <a:xfrm>
            <a:off x="914400" y="1447800"/>
            <a:ext cx="7505099" cy="4572000"/>
          </a:xfrm>
          <a:prstGeom prst="rect">
            <a:avLst/>
          </a:prstGeom>
        </p:spPr>
        <p:txBody>
          <a:bodyPr lIns="91425" tIns="91425" rIns="91425" bIns="91425" anchor="t" anchorCtr="0">
            <a:noAutofit/>
          </a:bodyPr>
          <a:lstStyle/>
          <a:p>
            <a:pPr>
              <a:spcBef>
                <a:spcPts val="0"/>
              </a:spcBef>
              <a:buNone/>
            </a:pPr>
            <a:r>
              <a:rPr lang="en-US" sz="3600" i="1">
                <a:latin typeface="Arial"/>
                <a:ea typeface="Arial"/>
                <a:cs typeface="Arial"/>
                <a:sym typeface="Arial"/>
              </a:rPr>
              <a:t>****The exception to this is with your major essays, projects, and research papers, in which there will be a </a:t>
            </a:r>
            <a:r>
              <a:rPr lang="en-US" sz="3600" b="1" i="1">
                <a:latin typeface="Arial"/>
                <a:ea typeface="Arial"/>
                <a:cs typeface="Arial"/>
                <a:sym typeface="Arial"/>
              </a:rPr>
              <a:t>ten</a:t>
            </a:r>
            <a:r>
              <a:rPr lang="en-US" sz="3600" i="1">
                <a:latin typeface="Arial"/>
                <a:ea typeface="Arial"/>
                <a:cs typeface="Arial"/>
                <a:sym typeface="Arial"/>
              </a:rPr>
              <a:t> </a:t>
            </a:r>
            <a:r>
              <a:rPr lang="en-US" sz="3600" b="1" i="1">
                <a:latin typeface="Arial"/>
                <a:ea typeface="Arial"/>
                <a:cs typeface="Arial"/>
                <a:sym typeface="Arial"/>
              </a:rPr>
              <a:t>point</a:t>
            </a:r>
            <a:r>
              <a:rPr lang="en-US" sz="3600" i="1">
                <a:latin typeface="Arial"/>
                <a:ea typeface="Arial"/>
                <a:cs typeface="Arial"/>
                <a:sym typeface="Arial"/>
              </a:rPr>
              <a:t> </a:t>
            </a:r>
            <a:r>
              <a:rPr lang="en-US" sz="3600" b="1" i="1">
                <a:latin typeface="Arial"/>
                <a:ea typeface="Arial"/>
                <a:cs typeface="Arial"/>
                <a:sym typeface="Arial"/>
              </a:rPr>
              <a:t>deduction</a:t>
            </a:r>
            <a:r>
              <a:rPr lang="en-US" sz="3600" i="1">
                <a:latin typeface="Arial"/>
                <a:ea typeface="Arial"/>
                <a:cs typeface="Arial"/>
                <a:sym typeface="Arial"/>
              </a:rPr>
              <a:t> </a:t>
            </a:r>
            <a:r>
              <a:rPr lang="en-US" sz="3600" b="1" i="1">
                <a:latin typeface="Arial"/>
                <a:ea typeface="Arial"/>
                <a:cs typeface="Arial"/>
                <a:sym typeface="Arial"/>
              </a:rPr>
              <a:t>per day</a:t>
            </a:r>
            <a:r>
              <a:rPr lang="en-US" sz="3600" i="1">
                <a:latin typeface="Arial"/>
                <a:ea typeface="Arial"/>
                <a:cs typeface="Arial"/>
                <a:sym typeface="Arial"/>
              </a:rPr>
              <a:t> it is late.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70375" y="274627"/>
            <a:ext cx="8516399" cy="872099"/>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MORE PROCEDURES:</a:t>
            </a:r>
          </a:p>
        </p:txBody>
      </p:sp>
      <p:sp>
        <p:nvSpPr>
          <p:cNvPr id="186" name="Shape 18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87" name="Shape 18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88" name="Shape 188"/>
          <p:cNvSpPr txBox="1">
            <a:spLocks noGrp="1"/>
          </p:cNvSpPr>
          <p:nvPr>
            <p:ph type="body" idx="1"/>
          </p:nvPr>
        </p:nvSpPr>
        <p:spPr>
          <a:xfrm>
            <a:off x="214225" y="1087550"/>
            <a:ext cx="8472599" cy="5417099"/>
          </a:xfrm>
          <a:prstGeom prst="rect">
            <a:avLst/>
          </a:prstGeom>
          <a:noFill/>
          <a:ln>
            <a:noFill/>
          </a:ln>
        </p:spPr>
        <p:txBody>
          <a:bodyPr lIns="91425" tIns="45700" rIns="91425" bIns="45700" anchor="t" anchorCtr="0">
            <a:noAutofit/>
          </a:bodyPr>
          <a:lstStyle/>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HOMEWORK needs to be turned in at the </a:t>
            </a:r>
            <a:r>
              <a:rPr lang="en-US" sz="3000" b="0" i="1" u="none" strike="noStrike" cap="none" baseline="0">
                <a:solidFill>
                  <a:schemeClr val="dk1"/>
                </a:solidFill>
                <a:latin typeface="Arial"/>
                <a:ea typeface="Arial"/>
                <a:cs typeface="Arial"/>
                <a:sym typeface="Arial"/>
              </a:rPr>
              <a:t>beginning </a:t>
            </a:r>
            <a:r>
              <a:rPr lang="en-US" sz="3000" b="0" i="0" u="none" strike="noStrike" cap="none" baseline="0">
                <a:solidFill>
                  <a:schemeClr val="dk1"/>
                </a:solidFill>
                <a:latin typeface="Arial"/>
                <a:ea typeface="Arial"/>
                <a:cs typeface="Arial"/>
                <a:sym typeface="Arial"/>
              </a:rPr>
              <a:t>of class.</a:t>
            </a:r>
          </a:p>
          <a:p>
            <a:pPr marL="0" marR="0" lvl="0" indent="0" algn="l" rtl="0">
              <a:lnSpc>
                <a:spcPct val="90000"/>
              </a:lnSpc>
              <a:spcBef>
                <a:spcPts val="0"/>
              </a:spcBef>
              <a:buNone/>
            </a:pPr>
            <a:endParaRPr sz="3000">
              <a:latin typeface="Arial"/>
              <a:ea typeface="Arial"/>
              <a:cs typeface="Arial"/>
              <a:sym typeface="Arial"/>
            </a:endParaRPr>
          </a:p>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Trash needs to be thrown away at the beginning or end of class.</a:t>
            </a:r>
          </a:p>
          <a:p>
            <a:pPr marL="0" marR="0" lvl="0" indent="0" algn="l" rtl="0">
              <a:lnSpc>
                <a:spcPct val="90000"/>
              </a:lnSpc>
              <a:spcBef>
                <a:spcPts val="0"/>
              </a:spcBef>
              <a:buNone/>
            </a:pPr>
            <a:endParaRPr sz="3000">
              <a:latin typeface="Arial"/>
              <a:ea typeface="Arial"/>
              <a:cs typeface="Arial"/>
              <a:sym typeface="Arial"/>
            </a:endParaRPr>
          </a:p>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you have a cold, grab some tissue </a:t>
            </a:r>
            <a:r>
              <a:rPr lang="en-US" sz="3000" b="0" i="1" u="none" strike="noStrike" cap="none" baseline="0">
                <a:solidFill>
                  <a:schemeClr val="dk1"/>
                </a:solidFill>
                <a:latin typeface="Arial"/>
                <a:ea typeface="Arial"/>
                <a:cs typeface="Arial"/>
                <a:sym typeface="Arial"/>
              </a:rPr>
              <a:t>before </a:t>
            </a:r>
            <a:r>
              <a:rPr lang="en-US" sz="3000" b="0" i="0" u="none" strike="noStrike" cap="none" baseline="0">
                <a:solidFill>
                  <a:schemeClr val="dk1"/>
                </a:solidFill>
                <a:latin typeface="Arial"/>
                <a:ea typeface="Arial"/>
                <a:cs typeface="Arial"/>
                <a:sym typeface="Arial"/>
              </a:rPr>
              <a:t>class. </a:t>
            </a:r>
          </a:p>
          <a:p>
            <a:pPr marL="0" marR="0" lvl="0" indent="0" algn="l" rtl="0">
              <a:lnSpc>
                <a:spcPct val="90000"/>
              </a:lnSpc>
              <a:spcBef>
                <a:spcPts val="0"/>
              </a:spcBef>
              <a:buNone/>
            </a:pPr>
            <a:endParaRPr sz="3000">
              <a:latin typeface="Arial"/>
              <a:ea typeface="Arial"/>
              <a:cs typeface="Arial"/>
              <a:sym typeface="Arial"/>
            </a:endParaRPr>
          </a:p>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you have an unsharpened pencil, think </a:t>
            </a:r>
            <a:r>
              <a:rPr lang="en-US" sz="3000" b="0" i="1" u="none" strike="noStrike" cap="none" baseline="0">
                <a:solidFill>
                  <a:schemeClr val="dk1"/>
                </a:solidFill>
                <a:latin typeface="Arial"/>
                <a:ea typeface="Arial"/>
                <a:cs typeface="Arial"/>
                <a:sym typeface="Arial"/>
              </a:rPr>
              <a:t>ahead</a:t>
            </a:r>
            <a:r>
              <a:rPr lang="en-US" sz="3000" b="0" i="0" u="none" strike="noStrike" cap="none" baseline="0">
                <a:solidFill>
                  <a:schemeClr val="dk1"/>
                </a:solidFill>
                <a:latin typeface="Arial"/>
                <a:ea typeface="Arial"/>
                <a:cs typeface="Arial"/>
                <a:sym typeface="Arial"/>
              </a:rPr>
              <a:t> and sharpen it before the bell rings.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 . . </a:t>
            </a:r>
          </a:p>
        </p:txBody>
      </p:sp>
      <p:sp>
        <p:nvSpPr>
          <p:cNvPr id="196" name="Shape 196"/>
          <p:cNvSpPr txBox="1">
            <a:spLocks noGrp="1"/>
          </p:cNvSpPr>
          <p:nvPr>
            <p:ph type="body" idx="1"/>
          </p:nvPr>
        </p:nvSpPr>
        <p:spPr>
          <a:xfrm>
            <a:off x="914400" y="1447800"/>
            <a:ext cx="7772400" cy="4572000"/>
          </a:xfrm>
          <a:prstGeom prst="rect">
            <a:avLst/>
          </a:prstGeom>
        </p:spPr>
        <p:txBody>
          <a:bodyPr lIns="91425" tIns="91425" rIns="91425" bIns="91425" anchor="t" anchorCtr="0">
            <a:noAutofit/>
          </a:bodyPr>
          <a:lstStyle/>
          <a:p>
            <a:pPr algn="ctr" rtl="0">
              <a:spcBef>
                <a:spcPts val="0"/>
              </a:spcBef>
              <a:buNone/>
            </a:pPr>
            <a:endParaRPr sz="3600"/>
          </a:p>
          <a:p>
            <a:pPr algn="ctr" rtl="0">
              <a:spcBef>
                <a:spcPts val="0"/>
              </a:spcBef>
              <a:buNone/>
            </a:pPr>
            <a:endParaRPr sz="3600"/>
          </a:p>
          <a:p>
            <a:pPr algn="ctr">
              <a:spcBef>
                <a:spcPts val="0"/>
              </a:spcBef>
              <a:buNone/>
            </a:pPr>
            <a:r>
              <a:rPr lang="en-US" sz="3600">
                <a:latin typeface="Arial"/>
                <a:ea typeface="Arial"/>
                <a:cs typeface="Arial"/>
                <a:sym typeface="Arial"/>
              </a:rPr>
              <a:t>Basically, stay seated unless you have permission otherwise to get up.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subTitle" idx="1"/>
          </p:nvPr>
        </p:nvSpPr>
        <p:spPr>
          <a:xfrm>
            <a:off x="1371600" y="4341725"/>
            <a:ext cx="6400799" cy="1752600"/>
          </a:xfrm>
          <a:prstGeom prst="rect">
            <a:avLst/>
          </a:prstGeom>
          <a:noFill/>
          <a:ln>
            <a:noFill/>
          </a:ln>
        </p:spPr>
        <p:txBody>
          <a:bodyPr lIns="91425" tIns="45700" rIns="91425" bIns="45700" anchor="t" anchorCtr="0">
            <a:noAutofit/>
          </a:bodyPr>
          <a:lstStyle/>
          <a:p>
            <a:pPr marL="0" marR="0" lvl="0" indent="0" algn="ctr" rtl="0">
              <a:spcBef>
                <a:spcPts val="580"/>
              </a:spcBef>
              <a:buClr>
                <a:schemeClr val="accent1"/>
              </a:buClr>
              <a:buSzPct val="25000"/>
              <a:buFont typeface="Arial"/>
              <a:buNone/>
            </a:pPr>
            <a:r>
              <a:rPr lang="en-US" sz="3000" b="1" i="0">
                <a:solidFill>
                  <a:schemeClr val="accent2"/>
                </a:solidFill>
                <a:latin typeface="Arial"/>
                <a:ea typeface="Arial"/>
                <a:cs typeface="Arial"/>
                <a:sym typeface="Arial"/>
              </a:rPr>
              <a:t>American Literature &amp; Composition </a:t>
            </a:r>
          </a:p>
          <a:p>
            <a:pPr marL="0" marR="0" lvl="0" indent="0" algn="ctr" rtl="0">
              <a:spcBef>
                <a:spcPts val="580"/>
              </a:spcBef>
              <a:buClr>
                <a:schemeClr val="accent1"/>
              </a:buClr>
              <a:buSzPct val="25000"/>
              <a:buFont typeface="Arial"/>
              <a:buNone/>
            </a:pPr>
            <a:r>
              <a:rPr lang="en-US" sz="3000" b="1" i="0">
                <a:solidFill>
                  <a:schemeClr val="accent2"/>
                </a:solidFill>
                <a:latin typeface="Arial"/>
                <a:ea typeface="Arial"/>
                <a:cs typeface="Arial"/>
                <a:sym typeface="Arial"/>
              </a:rPr>
              <a:t>Fall 2014</a:t>
            </a:r>
          </a:p>
        </p:txBody>
      </p:sp>
      <p:sp>
        <p:nvSpPr>
          <p:cNvPr id="64" name="Shape 6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65" name="Shape 6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66" name="Shape 66"/>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no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Welcome to Ms. </a:t>
            </a:r>
            <a:r>
              <a:rPr lang="en-US" sz="4000">
                <a:solidFill>
                  <a:srgbClr val="FFFFFF"/>
                </a:solidFill>
                <a:latin typeface="Arial"/>
                <a:ea typeface="Arial"/>
                <a:cs typeface="Arial"/>
                <a:sym typeface="Arial"/>
              </a:rPr>
              <a:t>Swanson</a:t>
            </a:r>
            <a:r>
              <a:rPr lang="en-US" sz="4000" b="0" i="0" u="none" strike="noStrike" cap="none" baseline="0">
                <a:solidFill>
                  <a:srgbClr val="FFFFFF"/>
                </a:solidFill>
                <a:latin typeface="Arial"/>
                <a:ea typeface="Arial"/>
                <a:cs typeface="Arial"/>
                <a:sym typeface="Arial"/>
              </a:rPr>
              <a:t>’s English class! </a:t>
            </a:r>
          </a:p>
        </p:txBody>
      </p:sp>
      <p:sp>
        <p:nvSpPr>
          <p:cNvPr id="67" name="Shape 67"/>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154201" y="274637"/>
            <a:ext cx="85325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Tardiness is lame. Be responsible. </a:t>
            </a:r>
          </a:p>
        </p:txBody>
      </p:sp>
      <p:sp>
        <p:nvSpPr>
          <p:cNvPr id="202" name="Shape 20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03" name="Shape 20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04" name="Shape 204"/>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NOTE: IF YOU ARE NOT IN YOUR SEAT WHEN THE BELL RINGS, YOU ARE TARDY.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80000"/>
              </a:lnSpc>
              <a:spcBef>
                <a:spcPts val="0"/>
              </a:spcBef>
              <a:buClr>
                <a:schemeClr val="dk1"/>
              </a:buClr>
              <a:buSzPct val="25000"/>
              <a:buFont typeface="Arial"/>
              <a:buNone/>
            </a:pPr>
            <a:r>
              <a:rPr lang="en-US" sz="3600" b="0" i="0" u="none" strike="noStrike" cap="none" baseline="0">
                <a:solidFill>
                  <a:schemeClr val="dk1"/>
                </a:solidFill>
                <a:latin typeface="Arial"/>
                <a:ea typeface="Arial"/>
                <a:cs typeface="Arial"/>
                <a:sym typeface="Arial"/>
              </a:rPr>
              <a:t>PERIOD.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80000"/>
              </a:lnSpc>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You MUST sign the tardy log if/when you are tardy, and I will abide by the school’s policies regarding tardiness.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“Who cares if I’m tardy?”</a:t>
            </a:r>
          </a:p>
        </p:txBody>
      </p:sp>
      <p:sp>
        <p:nvSpPr>
          <p:cNvPr id="210" name="Shape 210"/>
          <p:cNvSpPr txBox="1">
            <a:spLocks noGrp="1"/>
          </p:cNvSpPr>
          <p:nvPr>
            <p:ph type="body" idx="1"/>
          </p:nvPr>
        </p:nvSpPr>
        <p:spPr>
          <a:xfrm>
            <a:off x="421300" y="1383150"/>
            <a:ext cx="7880099" cy="4434299"/>
          </a:xfrm>
          <a:prstGeom prst="rect">
            <a:avLst/>
          </a:prstGeom>
        </p:spPr>
        <p:txBody>
          <a:bodyPr lIns="91425" tIns="91425" rIns="91425" bIns="91425" anchor="t" anchorCtr="0">
            <a:noAutofit/>
          </a:bodyPr>
          <a:lstStyle/>
          <a:p>
            <a:pPr algn="ctr" rtl="0">
              <a:spcBef>
                <a:spcPts val="0"/>
              </a:spcBef>
              <a:buNone/>
            </a:pPr>
            <a:r>
              <a:rPr lang="en-US">
                <a:latin typeface="Arial"/>
                <a:ea typeface="Arial"/>
                <a:cs typeface="Arial"/>
                <a:sym typeface="Arial"/>
              </a:rPr>
              <a:t>Answer: You do.</a:t>
            </a:r>
          </a:p>
          <a:p>
            <a:pPr algn="l" rtl="0">
              <a:spcBef>
                <a:spcPts val="0"/>
              </a:spcBef>
              <a:buNone/>
            </a:pPr>
            <a:r>
              <a:rPr lang="en-US" i="1">
                <a:latin typeface="Arial"/>
                <a:ea typeface="Arial"/>
                <a:cs typeface="Arial"/>
                <a:sym typeface="Arial"/>
              </a:rPr>
              <a:t> ***If you are tardy even one time, you eliminate your ability to exempt a final exam based on attendance. </a:t>
            </a:r>
          </a:p>
          <a:p>
            <a:pPr algn="ctr" rtl="0">
              <a:spcBef>
                <a:spcPts val="0"/>
              </a:spcBef>
              <a:buNone/>
            </a:pPr>
            <a:endParaRPr>
              <a:latin typeface="Arial"/>
              <a:ea typeface="Arial"/>
              <a:cs typeface="Arial"/>
              <a:sym typeface="Arial"/>
            </a:endParaRPr>
          </a:p>
          <a:p>
            <a:pPr marL="85725" indent="0" algn="ctr" rtl="0">
              <a:spcBef>
                <a:spcPts val="0"/>
              </a:spcBef>
              <a:buNone/>
            </a:pPr>
            <a:r>
              <a:rPr lang="en-US">
                <a:latin typeface="Arial"/>
                <a:ea typeface="Arial"/>
                <a:cs typeface="Arial"/>
                <a:sym typeface="Arial"/>
              </a:rPr>
              <a:t>1. warning</a:t>
            </a:r>
          </a:p>
          <a:p>
            <a:pPr marL="85725" indent="0" algn="ctr" rtl="0">
              <a:spcBef>
                <a:spcPts val="0"/>
              </a:spcBef>
              <a:buNone/>
            </a:pPr>
            <a:r>
              <a:rPr lang="en-US">
                <a:latin typeface="Arial"/>
                <a:ea typeface="Arial"/>
                <a:cs typeface="Arial"/>
                <a:sym typeface="Arial"/>
              </a:rPr>
              <a:t>2. teacher detention (20 mins)</a:t>
            </a:r>
          </a:p>
          <a:p>
            <a:pPr marL="85725" indent="0" algn="ctr" rtl="0">
              <a:spcBef>
                <a:spcPts val="0"/>
              </a:spcBef>
              <a:buNone/>
            </a:pPr>
            <a:r>
              <a:rPr lang="en-US">
                <a:latin typeface="Arial"/>
                <a:ea typeface="Arial"/>
                <a:cs typeface="Arial"/>
                <a:sym typeface="Arial"/>
              </a:rPr>
              <a:t>3. teacher detention (30 mins)</a:t>
            </a:r>
          </a:p>
          <a:p>
            <a:pPr marL="85725" indent="0" algn="ctr" rtl="0">
              <a:spcBef>
                <a:spcPts val="0"/>
              </a:spcBef>
              <a:buNone/>
            </a:pPr>
            <a:r>
              <a:rPr lang="en-US">
                <a:latin typeface="Arial"/>
                <a:ea typeface="Arial"/>
                <a:cs typeface="Arial"/>
                <a:sym typeface="Arial"/>
              </a:rPr>
              <a:t>4. office referral </a:t>
            </a:r>
          </a:p>
          <a:p>
            <a:pPr algn="ctr" rtl="0">
              <a:spcBef>
                <a:spcPts val="0"/>
              </a:spcBef>
              <a:buNone/>
            </a:pPr>
            <a:endParaRPr>
              <a:latin typeface="Arial"/>
              <a:ea typeface="Arial"/>
              <a:cs typeface="Arial"/>
              <a:sym typeface="Arial"/>
            </a:endParaRPr>
          </a:p>
          <a:p>
            <a:pPr algn="l">
              <a:spcBef>
                <a:spcPts val="0"/>
              </a:spcBef>
              <a:buNone/>
            </a:pPr>
            <a:r>
              <a:rPr lang="en-US">
                <a:latin typeface="Arial"/>
                <a:ea typeface="Arial"/>
                <a:cs typeface="Arial"/>
                <a:sym typeface="Arial"/>
              </a:rPr>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Absences: excused vs. unexcused</a:t>
            </a:r>
          </a:p>
        </p:txBody>
      </p:sp>
      <p:sp>
        <p:nvSpPr>
          <p:cNvPr id="216" name="Shape 21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17" name="Shape 21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18" name="Shape 218"/>
          <p:cNvSpPr txBox="1">
            <a:spLocks noGrp="1"/>
          </p:cNvSpPr>
          <p:nvPr>
            <p:ph type="body" idx="1"/>
          </p:nvPr>
        </p:nvSpPr>
        <p:spPr>
          <a:xfrm>
            <a:off x="142428" y="1447800"/>
            <a:ext cx="8544299" cy="4572000"/>
          </a:xfrm>
          <a:prstGeom prst="rect">
            <a:avLst/>
          </a:prstGeom>
          <a:noFill/>
          <a:ln>
            <a:noFill/>
          </a:ln>
        </p:spPr>
        <p:txBody>
          <a:bodyPr lIns="91425" tIns="45700" rIns="91425" bIns="45700" anchor="t" anchorCtr="0">
            <a:noAutofit/>
          </a:bodyPr>
          <a:lstStyle/>
          <a:p>
            <a:pPr marL="0" marR="0" lvl="0" indent="-73025" algn="l" rtl="0">
              <a:lnSpc>
                <a:spcPct val="8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Excused-What are excused absences?</a:t>
            </a:r>
          </a:p>
          <a:p>
            <a:pPr marL="0" marR="0" lvl="0" indent="-73025" algn="l" rtl="0">
              <a:lnSpc>
                <a:spcPct val="8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excused, you have FIVE days to make up the work.</a:t>
            </a:r>
          </a:p>
          <a:p>
            <a:pPr marL="0" marR="0" lvl="0" indent="0" algn="l" rtl="0">
              <a:lnSpc>
                <a:spcPct val="80000"/>
              </a:lnSpc>
              <a:spcBef>
                <a:spcPts val="0"/>
              </a:spcBef>
              <a:buNone/>
            </a:pPr>
            <a:endParaRPr sz="3000">
              <a:latin typeface="Arial"/>
              <a:ea typeface="Arial"/>
              <a:cs typeface="Arial"/>
              <a:sym typeface="Arial"/>
            </a:endParaRPr>
          </a:p>
          <a:p>
            <a:pPr marL="0" marR="0" lvl="0" indent="-73025" algn="l" rtl="0">
              <a:lnSpc>
                <a:spcPct val="8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This takes place AFTER school, not in class. </a:t>
            </a:r>
          </a:p>
          <a:p>
            <a:pPr marL="0" marR="0" lvl="0" indent="0" algn="l" rtl="0">
              <a:lnSpc>
                <a:spcPct val="80000"/>
              </a:lnSpc>
              <a:spcBef>
                <a:spcPts val="0"/>
              </a:spcBef>
              <a:buClr>
                <a:schemeClr val="accent1"/>
              </a:buClr>
              <a:buSzPct val="61666"/>
              <a:buFont typeface="Arial"/>
              <a:buChar char="●"/>
            </a:pPr>
            <a:r>
              <a:rPr lang="en-US" sz="3000" b="0" i="0" u="none" strike="noStrike" cap="none" baseline="0">
                <a:solidFill>
                  <a:schemeClr val="dk1"/>
                </a:solidFill>
                <a:latin typeface="Arial"/>
                <a:ea typeface="Arial"/>
                <a:cs typeface="Arial"/>
                <a:sym typeface="Arial"/>
              </a:rPr>
              <a:t>If you fail to bring an admission slip within THREE days or fail to make up the work in the designated FIVE days, you will receive a zero (0). </a:t>
            </a:r>
            <a:r>
              <a:rPr lang="en-US" sz="3600" b="0" i="0" u="none" strike="noStrike" cap="none" baseline="0">
                <a:solidFill>
                  <a:schemeClr val="dk1"/>
                </a:solidFill>
                <a:latin typeface="Arial"/>
                <a:ea typeface="Arial"/>
                <a:cs typeface="Arial"/>
                <a:sym typeface="Arial"/>
              </a:rPr>
              <a:t>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a:spcBef>
                <a:spcPts val="0"/>
              </a:spcBef>
              <a:buNone/>
            </a:pPr>
            <a:r>
              <a:rPr lang="en-US"/>
              <a:t>Unexcused absences. . .</a:t>
            </a:r>
          </a:p>
        </p:txBody>
      </p:sp>
      <p:sp>
        <p:nvSpPr>
          <p:cNvPr id="224" name="Shape 22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25" name="Shape 22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26" name="Shape 226"/>
          <p:cNvSpPr txBox="1">
            <a:spLocks noGrp="1"/>
          </p:cNvSpPr>
          <p:nvPr>
            <p:ph type="body" idx="1"/>
          </p:nvPr>
        </p:nvSpPr>
        <p:spPr>
          <a:xfrm>
            <a:off x="263714" y="1447800"/>
            <a:ext cx="8346899" cy="4572000"/>
          </a:xfrm>
          <a:prstGeom prst="rect">
            <a:avLst/>
          </a:prstGeom>
          <a:noFill/>
          <a:ln>
            <a:noFill/>
          </a:ln>
        </p:spPr>
        <p:txBody>
          <a:bodyPr lIns="91425" tIns="45700" rIns="91425" bIns="45700" anchor="t" anchorCtr="0">
            <a:noAutofit/>
          </a:bodyPr>
          <a:lstStyle/>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What is an unexcused absence?</a:t>
            </a:r>
          </a:p>
          <a:p>
            <a:pPr marL="0" marR="0" lvl="0" indent="0" algn="l" rtl="0">
              <a:spcBef>
                <a:spcPts val="0"/>
              </a:spcBef>
              <a:buNone/>
            </a:pPr>
            <a:endParaRPr sz="30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You do not get to make up the work, and the work you miss counts as a zero (0) in the gradebook. </a:t>
            </a:r>
          </a:p>
          <a:p>
            <a:pPr marL="0" marR="0" lvl="0" indent="0" algn="l" rtl="0">
              <a:spcBef>
                <a:spcPts val="0"/>
              </a:spcBef>
              <a:buNone/>
            </a:pPr>
            <a:endParaRPr sz="30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Don’t skip school! Only miss when it’s absolutely necessary, because your grade:attendance depends on it!</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You’re not in middle school anymore. . . </a:t>
            </a:r>
          </a:p>
        </p:txBody>
      </p:sp>
      <p:sp>
        <p:nvSpPr>
          <p:cNvPr id="232" name="Shape 23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33" name="Shape 23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34" name="Shape 234"/>
          <p:cNvSpPr txBox="1">
            <a:spLocks noGrp="1"/>
          </p:cNvSpPr>
          <p:nvPr>
            <p:ph type="body" idx="1"/>
          </p:nvPr>
        </p:nvSpPr>
        <p:spPr>
          <a:xfrm>
            <a:off x="685800" y="1905000"/>
            <a:ext cx="7772400" cy="495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136"/>
              <a:buFont typeface="Arial"/>
              <a:buChar char="●"/>
            </a:pPr>
            <a:r>
              <a:rPr lang="en-US" sz="4400" b="0" i="0" u="none" strike="noStrike" cap="none" baseline="0">
                <a:solidFill>
                  <a:schemeClr val="dk1"/>
                </a:solidFill>
                <a:latin typeface="Arial"/>
                <a:ea typeface="Arial"/>
                <a:cs typeface="Arial"/>
                <a:sym typeface="Arial"/>
              </a:rPr>
              <a:t>Who</a:t>
            </a:r>
            <a:r>
              <a:rPr lang="en-US" sz="4400"/>
              <a:t>se</a:t>
            </a:r>
            <a:r>
              <a:rPr lang="en-US" sz="4400" b="0" i="0" u="none" strike="noStrike" cap="none" baseline="0">
                <a:solidFill>
                  <a:schemeClr val="dk1"/>
                </a:solidFill>
                <a:latin typeface="Arial"/>
                <a:ea typeface="Arial"/>
                <a:cs typeface="Arial"/>
                <a:sym typeface="Arial"/>
              </a:rPr>
              <a:t> responsibility is it to make arrangements for any make up tests or work?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*Note:</a:t>
            </a:r>
          </a:p>
        </p:txBody>
      </p:sp>
      <p:sp>
        <p:nvSpPr>
          <p:cNvPr id="240" name="Shape 240"/>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41" name="Shape 241"/>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42" name="Shape 242"/>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857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you are absent from class due to a sports-related activity, your assignments will be due the next day you return to class. If you miss a test due to a sports-related activity or to an excused absence and knew about the test prior to your absence, you will be required to make the test up the following day you return to school unless you have made prior arrangements with me.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186551" y="274637"/>
            <a:ext cx="85002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The ball is in your court!</a:t>
            </a:r>
          </a:p>
        </p:txBody>
      </p:sp>
      <p:sp>
        <p:nvSpPr>
          <p:cNvPr id="248" name="Shape 248"/>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49" name="Shape 249"/>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50" name="Shape 250"/>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Again, all make-up work is </a:t>
            </a:r>
            <a:r>
              <a:rPr lang="en-US" sz="3600" b="0" i="1" u="none" strike="noStrike" cap="none" baseline="0">
                <a:solidFill>
                  <a:schemeClr val="dk1"/>
                </a:solidFill>
                <a:latin typeface="Arial"/>
                <a:ea typeface="Arial"/>
                <a:cs typeface="Arial"/>
                <a:sym typeface="Arial"/>
              </a:rPr>
              <a:t>YOUR</a:t>
            </a:r>
            <a:r>
              <a:rPr lang="en-US" sz="3600" b="0" i="0" u="none" strike="noStrike" cap="none" baseline="0">
                <a:solidFill>
                  <a:schemeClr val="dk1"/>
                </a:solidFill>
                <a:latin typeface="Arial"/>
                <a:ea typeface="Arial"/>
                <a:cs typeface="Arial"/>
                <a:sym typeface="Arial"/>
              </a:rPr>
              <a:t> responsibility!</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I will not remember between 125 kids who missed what day, and your grade and success depends on it!</a:t>
            </a:r>
          </a:p>
          <a:p>
            <a:pPr marL="0" marR="0" lvl="0" indent="0" algn="l" rtl="0">
              <a:spcBef>
                <a:spcPts val="0"/>
              </a:spcBef>
              <a:buNone/>
            </a:pPr>
            <a:endParaRPr sz="3600">
              <a:latin typeface="Arial"/>
              <a:ea typeface="Arial"/>
              <a:cs typeface="Arial"/>
              <a:sym typeface="Arial"/>
            </a:endParaRP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Practice ownership!</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218901" y="274637"/>
            <a:ext cx="84677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Field trip?</a:t>
            </a:r>
          </a:p>
        </p:txBody>
      </p:sp>
      <p:sp>
        <p:nvSpPr>
          <p:cNvPr id="256" name="Shape 25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57" name="Shape 25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58" name="Shape 25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If you are absent due to a field trip, the assignment(s) will still be due by the assigned deadline. There will be no exceptions. However, you may turn in your work the day before your trip. </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Plan ahead! This is YOUR responsibility!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Now for good ol’ class rules:</a:t>
            </a:r>
          </a:p>
        </p:txBody>
      </p:sp>
      <p:sp>
        <p:nvSpPr>
          <p:cNvPr id="264" name="Shape 26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65" name="Shape 26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66" name="Shape 266"/>
          <p:cNvSpPr txBox="1">
            <a:spLocks noGrp="1"/>
          </p:cNvSpPr>
          <p:nvPr>
            <p:ph type="body" idx="1"/>
          </p:nvPr>
        </p:nvSpPr>
        <p:spPr>
          <a:xfrm>
            <a:off x="236965" y="1379981"/>
            <a:ext cx="8221200" cy="45635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Be on time (Which “P” is that?)</a:t>
            </a:r>
          </a:p>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Stay seated the entire period unless directed to do otherwise.</a:t>
            </a:r>
          </a:p>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You will be allowed </a:t>
            </a:r>
            <a:r>
              <a:rPr lang="en-US" sz="3200" b="0" i="1" u="none" strike="noStrike" cap="none" baseline="0">
                <a:solidFill>
                  <a:schemeClr val="dk1"/>
                </a:solidFill>
                <a:latin typeface="Arial"/>
                <a:ea typeface="Arial"/>
                <a:cs typeface="Arial"/>
                <a:sym typeface="Arial"/>
              </a:rPr>
              <a:t>two</a:t>
            </a:r>
            <a:r>
              <a:rPr lang="en-US" sz="3200" b="0" i="0" u="none" strike="noStrike" cap="none" baseline="0">
                <a:solidFill>
                  <a:schemeClr val="dk1"/>
                </a:solidFill>
                <a:latin typeface="Arial"/>
                <a:ea typeface="Arial"/>
                <a:cs typeface="Arial"/>
                <a:sym typeface="Arial"/>
              </a:rPr>
              <a:t> emergency hall passes per semester. [If you have a medical problem, you </a:t>
            </a:r>
            <a:r>
              <a:rPr lang="en-US" sz="3200" b="0" i="1" u="none" strike="noStrike" cap="none" baseline="0">
                <a:solidFill>
                  <a:schemeClr val="dk1"/>
                </a:solidFill>
                <a:latin typeface="Arial"/>
                <a:ea typeface="Arial"/>
                <a:cs typeface="Arial"/>
                <a:sym typeface="Arial"/>
              </a:rPr>
              <a:t>must </a:t>
            </a:r>
            <a:r>
              <a:rPr lang="en-US" sz="3200" b="0" i="0" u="none" strike="noStrike" cap="none" baseline="0">
                <a:solidFill>
                  <a:schemeClr val="dk1"/>
                </a:solidFill>
                <a:latin typeface="Arial"/>
                <a:ea typeface="Arial"/>
                <a:cs typeface="Arial"/>
                <a:sym typeface="Arial"/>
              </a:rPr>
              <a:t>have a documented note stating the issue and how I can best accommodate you.]</a:t>
            </a:r>
          </a:p>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 Be prepared.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138025" y="274629"/>
            <a:ext cx="8548800" cy="7539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Pet Peeves</a:t>
            </a:r>
          </a:p>
        </p:txBody>
      </p:sp>
      <p:sp>
        <p:nvSpPr>
          <p:cNvPr id="272" name="Shape 27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73" name="Shape 273"/>
          <p:cNvSpPr txBox="1">
            <a:spLocks noGrp="1"/>
          </p:cNvSpPr>
          <p:nvPr>
            <p:ph type="body" idx="1"/>
          </p:nvPr>
        </p:nvSpPr>
        <p:spPr>
          <a:xfrm>
            <a:off x="214225" y="994625"/>
            <a:ext cx="8472599" cy="5599800"/>
          </a:xfrm>
          <a:prstGeom prst="rect">
            <a:avLst/>
          </a:prstGeom>
          <a:noFill/>
          <a:ln>
            <a:noFill/>
          </a:ln>
        </p:spPr>
        <p:txBody>
          <a:bodyPr lIns="91425" tIns="45700" rIns="91425" bIns="45700" anchor="t" anchorCtr="0">
            <a:noAutofit/>
          </a:bodyPr>
          <a:lstStyle/>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Keep your negative thoughts to yourself. You bring down </a:t>
            </a:r>
            <a:r>
              <a:rPr lang="en-US" sz="3000" b="0" i="1" u="none" strike="noStrike" cap="none" baseline="0">
                <a:solidFill>
                  <a:schemeClr val="dk1"/>
                </a:solidFill>
                <a:latin typeface="Arial"/>
                <a:ea typeface="Arial"/>
                <a:cs typeface="Arial"/>
                <a:sym typeface="Arial"/>
              </a:rPr>
              <a:t>everyone </a:t>
            </a:r>
            <a:r>
              <a:rPr lang="en-US" sz="3000" b="0" i="0" u="none" strike="noStrike" cap="none" baseline="0">
                <a:solidFill>
                  <a:schemeClr val="dk1"/>
                </a:solidFill>
                <a:latin typeface="Arial"/>
                <a:ea typeface="Arial"/>
                <a:cs typeface="Arial"/>
                <a:sym typeface="Arial"/>
              </a:rPr>
              <a:t>if and when you complain. </a:t>
            </a:r>
          </a:p>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You forgot it? You bought it. Failure to bring a writing utensil will cost you a dollar—yes, a whole dollar </a:t>
            </a:r>
            <a:r>
              <a:rPr lang="en-US" sz="3000" b="0" i="1" u="none" strike="noStrike" cap="none" baseline="0">
                <a:solidFill>
                  <a:schemeClr val="dk1"/>
                </a:solidFill>
                <a:latin typeface="Arial"/>
                <a:ea typeface="Arial"/>
                <a:cs typeface="Arial"/>
                <a:sym typeface="Arial"/>
              </a:rPr>
              <a:t>or</a:t>
            </a:r>
            <a:r>
              <a:rPr lang="en-US" sz="3000" b="0" i="0" u="none" strike="noStrike" cap="none" baseline="0">
                <a:solidFill>
                  <a:schemeClr val="dk1"/>
                </a:solidFill>
                <a:latin typeface="Arial"/>
                <a:ea typeface="Arial"/>
                <a:cs typeface="Arial"/>
                <a:sym typeface="Arial"/>
              </a:rPr>
              <a:t> a teacher detention. </a:t>
            </a:r>
          </a:p>
          <a:p>
            <a:pPr marL="0" marR="0" lvl="0" indent="-92075" algn="l" rtl="0">
              <a:lnSpc>
                <a:spcPct val="90000"/>
              </a:lnSpc>
              <a:spcBef>
                <a:spcPts val="0"/>
              </a:spcBef>
              <a:buClr>
                <a:schemeClr val="accent1"/>
              </a:buClr>
              <a:buSzPct val="100000"/>
              <a:buFont typeface="Arial"/>
              <a:buChar char="●"/>
            </a:pPr>
            <a:r>
              <a:rPr lang="en-US" sz="3000"/>
              <a:t> tardiness </a:t>
            </a:r>
          </a:p>
          <a:p>
            <a:pPr marL="0" marR="0" lvl="0" indent="0" algn="l" rtl="0">
              <a:lnSpc>
                <a:spcPct val="90000"/>
              </a:lnSpc>
              <a:spcBef>
                <a:spcPts val="0"/>
              </a:spcBef>
              <a:buNone/>
            </a:pPr>
            <a:endParaRPr sz="3000" b="0" i="0" u="none" strike="noStrike" cap="none" baseline="0">
              <a:solidFill>
                <a:schemeClr val="dk1"/>
              </a:solidFill>
              <a:latin typeface="Arial"/>
              <a:ea typeface="Arial"/>
              <a:cs typeface="Arial"/>
              <a:sym typeface="Arial"/>
            </a:endParaRPr>
          </a:p>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My property is exactly that—mine. </a:t>
            </a:r>
          </a:p>
          <a:p>
            <a:pPr marL="0" marR="0" lvl="0" indent="0" algn="l" rtl="0">
              <a:lnSpc>
                <a:spcPct val="90000"/>
              </a:lnSpc>
              <a:spcBef>
                <a:spcPts val="0"/>
              </a:spcBef>
              <a:buNone/>
            </a:pPr>
            <a:endParaRPr sz="3000" b="0" i="0" u="none" strike="noStrike" cap="none" baseline="0">
              <a:solidFill>
                <a:schemeClr val="dk1"/>
              </a:solidFill>
              <a:latin typeface="Arial"/>
              <a:ea typeface="Arial"/>
              <a:cs typeface="Arial"/>
              <a:sym typeface="Arial"/>
            </a:endParaRPr>
          </a:p>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Refrain from talking over one another; everyone has a worthy voice and opinion to share.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Today’s agenda:</a:t>
            </a:r>
          </a:p>
        </p:txBody>
      </p:sp>
      <p:sp>
        <p:nvSpPr>
          <p:cNvPr id="75" name="Shape 75"/>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76" name="Shape 76"/>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77" name="Shape 7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136"/>
              <a:buFont typeface="Arial"/>
              <a:buChar char="●"/>
            </a:pPr>
            <a:r>
              <a:rPr lang="en-US" sz="4400" b="0" i="0" u="none" strike="noStrike" cap="none" baseline="0">
                <a:solidFill>
                  <a:schemeClr val="dk1"/>
                </a:solidFill>
                <a:latin typeface="Arial"/>
                <a:ea typeface="Arial"/>
                <a:cs typeface="Arial"/>
                <a:sym typeface="Arial"/>
              </a:rPr>
              <a:t>Syllabus </a:t>
            </a:r>
          </a:p>
          <a:p>
            <a:pPr marL="0" marR="0" lvl="0" indent="0" algn="l" rtl="0">
              <a:spcBef>
                <a:spcPts val="0"/>
              </a:spcBef>
              <a:buClr>
                <a:schemeClr val="accent1"/>
              </a:buClr>
              <a:buSzPct val="51136"/>
              <a:buFont typeface="Arial"/>
              <a:buChar char="●"/>
            </a:pPr>
            <a:r>
              <a:rPr lang="en-US" sz="4400">
                <a:latin typeface="Arial"/>
                <a:ea typeface="Arial"/>
                <a:cs typeface="Arial"/>
                <a:sym typeface="Arial"/>
              </a:rPr>
              <a:t>Website</a:t>
            </a:r>
          </a:p>
          <a:p>
            <a:pPr marL="0" marR="0" lvl="0" indent="-85725" algn="l" rtl="0">
              <a:spcBef>
                <a:spcPts val="0"/>
              </a:spcBef>
              <a:buClr>
                <a:schemeClr val="accent1"/>
              </a:buClr>
              <a:buSzPct val="100000"/>
              <a:buFont typeface="Arial"/>
              <a:buChar char="●"/>
            </a:pPr>
            <a:r>
              <a:rPr lang="en-US" sz="3600" u="sng">
                <a:solidFill>
                  <a:schemeClr val="hlink"/>
                </a:solidFill>
                <a:latin typeface="Arial"/>
                <a:ea typeface="Arial"/>
                <a:cs typeface="Arial"/>
                <a:sym typeface="Arial"/>
                <a:hlinkClick r:id="rId3"/>
              </a:rPr>
              <a:t>http://serverenglish.weebly.com</a:t>
            </a:r>
          </a:p>
          <a:p>
            <a:pPr marL="0" marR="0" lvl="0" indent="-85725" algn="l" rtl="0">
              <a:spcBef>
                <a:spcPts val="0"/>
              </a:spcBef>
              <a:buClr>
                <a:schemeClr val="accent1"/>
              </a:buClr>
              <a:buSzPct val="100000"/>
              <a:buFont typeface="Arial"/>
              <a:buChar char="●"/>
            </a:pPr>
            <a:r>
              <a:rPr lang="en-US" sz="3600">
                <a:latin typeface="Arial"/>
                <a:ea typeface="Arial"/>
                <a:cs typeface="Arial"/>
                <a:sym typeface="Arial"/>
              </a:rPr>
              <a:t>Share your name &amp; something about unique about yourself </a:t>
            </a:r>
          </a:p>
          <a:p>
            <a:pPr marL="457200" marR="0" lvl="0" indent="-457200" algn="l" rtl="0">
              <a:spcBef>
                <a:spcPts val="0"/>
              </a:spcBef>
              <a:buClr>
                <a:schemeClr val="accent1"/>
              </a:buClr>
              <a:buSzPct val="100000"/>
              <a:buFont typeface="Arial"/>
              <a:buChar char="●"/>
            </a:pPr>
            <a:r>
              <a:rPr lang="en-US" sz="3600">
                <a:latin typeface="Arial"/>
                <a:ea typeface="Arial"/>
                <a:cs typeface="Arial"/>
                <a:sym typeface="Arial"/>
              </a:rPr>
              <a:t>Write a letter to me. . . (if time permits)</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A toddler’s favorite word:</a:t>
            </a:r>
          </a:p>
        </p:txBody>
      </p:sp>
      <p:sp>
        <p:nvSpPr>
          <p:cNvPr id="279" name="Shape 279"/>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80" name="Shape 280"/>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81" name="Shape 28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600" b="0" i="0" u="none" strike="noStrike" cap="none" baseline="0">
                <a:solidFill>
                  <a:schemeClr val="dk1"/>
                </a:solidFill>
                <a:latin typeface="Arial"/>
                <a:ea typeface="Arial"/>
                <a:cs typeface="Arial"/>
                <a:sym typeface="Arial"/>
              </a:rPr>
              <a:t>NO:</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Abusing technology privileges</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Putting on make-up</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Eating/drinking (besides water)</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Deliberately distracting others</a:t>
            </a:r>
          </a:p>
          <a:p>
            <a:pPr marL="0" marR="0" lvl="0" indent="-111125" algn="l" rtl="0">
              <a:spcBef>
                <a:spcPts val="0"/>
              </a:spcBef>
              <a:buClr>
                <a:schemeClr val="accent1"/>
              </a:buClr>
              <a:buSzPct val="100000"/>
              <a:buFont typeface="Arial"/>
              <a:buChar char="●"/>
            </a:pPr>
            <a:r>
              <a:rPr lang="en-US" sz="3600">
                <a:latin typeface="Arial"/>
                <a:ea typeface="Arial"/>
                <a:cs typeface="Arial"/>
                <a:sym typeface="Arial"/>
              </a:rPr>
              <a:t>getting out of your seat</a:t>
            </a:r>
          </a:p>
          <a:p>
            <a:pPr marL="0" marR="0" lvl="0" indent="-111125" algn="l" rtl="0">
              <a:spcBef>
                <a:spcPts val="0"/>
              </a:spcBef>
              <a:buClr>
                <a:schemeClr val="accent1"/>
              </a:buClr>
              <a:buFont typeface="Arial"/>
              <a:buChar char="●"/>
            </a:pPr>
            <a:endParaRPr sz="3600">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72250" y="274632"/>
            <a:ext cx="8759099" cy="4572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Extra Help!</a:t>
            </a:r>
          </a:p>
        </p:txBody>
      </p:sp>
      <p:sp>
        <p:nvSpPr>
          <p:cNvPr id="287" name="Shape 287"/>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88" name="Shape 288"/>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89" name="Shape 289"/>
          <p:cNvSpPr txBox="1">
            <a:spLocks noGrp="1"/>
          </p:cNvSpPr>
          <p:nvPr>
            <p:ph type="body" idx="1"/>
          </p:nvPr>
        </p:nvSpPr>
        <p:spPr>
          <a:xfrm>
            <a:off x="370625" y="731825"/>
            <a:ext cx="8316299" cy="52880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I am here to help you, and I am happy to do it!</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1" i="1" u="none" strike="noStrike" cap="none" baseline="0">
                <a:solidFill>
                  <a:schemeClr val="dk1"/>
                </a:solidFill>
                <a:latin typeface="Arial"/>
                <a:ea typeface="Arial"/>
                <a:cs typeface="Arial"/>
                <a:sym typeface="Arial"/>
              </a:rPr>
              <a:t>Note: </a:t>
            </a:r>
            <a:r>
              <a:rPr lang="en-US" sz="2800" b="0" i="1" u="none" strike="noStrike" cap="none" baseline="0">
                <a:solidFill>
                  <a:schemeClr val="dk1"/>
                </a:solidFill>
                <a:latin typeface="Arial"/>
                <a:ea typeface="Arial"/>
                <a:cs typeface="Arial"/>
                <a:sym typeface="Arial"/>
              </a:rPr>
              <a:t>However, I will only be here in the </a:t>
            </a:r>
            <a:r>
              <a:rPr lang="en-US" sz="2800" i="1">
                <a:latin typeface="Arial"/>
                <a:ea typeface="Arial"/>
                <a:cs typeface="Arial"/>
                <a:sym typeface="Arial"/>
              </a:rPr>
              <a:t>morning, because I help coach in the afternoon. </a:t>
            </a:r>
          </a:p>
          <a:p>
            <a:pPr marL="0" marR="0" lvl="0" indent="0" algn="l" rtl="0">
              <a:lnSpc>
                <a:spcPct val="90000"/>
              </a:lnSpc>
              <a:spcBef>
                <a:spcPts val="0"/>
              </a:spcBef>
              <a:buNone/>
            </a:pPr>
            <a:endParaRPr sz="2800" i="1">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That means if you need to make up an assignment, get extra tutoring, or God-forbid, serve a detention, you MUST make it up </a:t>
            </a:r>
            <a:r>
              <a:rPr lang="en-US" sz="2800" b="0" i="1" u="none" strike="noStrike" cap="none" baseline="0">
                <a:solidFill>
                  <a:schemeClr val="dk1"/>
                </a:solidFill>
                <a:latin typeface="Arial"/>
                <a:ea typeface="Arial"/>
                <a:cs typeface="Arial"/>
                <a:sym typeface="Arial"/>
              </a:rPr>
              <a:t>before</a:t>
            </a:r>
            <a:r>
              <a:rPr lang="en-US" sz="2800" b="0" i="0" u="none" strike="noStrike" cap="none" baseline="0">
                <a:solidFill>
                  <a:schemeClr val="dk1"/>
                </a:solidFill>
                <a:latin typeface="Arial"/>
                <a:ea typeface="Arial"/>
                <a:cs typeface="Arial"/>
                <a:sym typeface="Arial"/>
              </a:rPr>
              <a:t> school.</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Teachers have lives too, so your best bet is to make plans with me </a:t>
            </a:r>
            <a:r>
              <a:rPr lang="en-US" sz="2800" b="0" i="1" u="none" strike="noStrike" cap="none" baseline="0">
                <a:solidFill>
                  <a:schemeClr val="dk1"/>
                </a:solidFill>
                <a:latin typeface="Arial"/>
                <a:ea typeface="Arial"/>
                <a:cs typeface="Arial"/>
                <a:sym typeface="Arial"/>
              </a:rPr>
              <a:t>before </a:t>
            </a:r>
            <a:r>
              <a:rPr lang="en-US" sz="2800" b="0" i="0" u="none" strike="noStrike" cap="none" baseline="0">
                <a:solidFill>
                  <a:schemeClr val="dk1"/>
                </a:solidFill>
                <a:latin typeface="Arial"/>
                <a:ea typeface="Arial"/>
                <a:cs typeface="Arial"/>
                <a:sym typeface="Arial"/>
              </a:rPr>
              <a:t>coming in to see me!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196278" y="274637"/>
            <a:ext cx="84905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 will we be studying?</a:t>
            </a:r>
          </a:p>
        </p:txBody>
      </p:sp>
      <p:sp>
        <p:nvSpPr>
          <p:cNvPr id="295" name="Shape 295"/>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96" name="Shape 296"/>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97" name="Shape 29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indent="0" algn="l" rtl="0">
              <a:spcBef>
                <a:spcPts val="0"/>
              </a:spcBef>
              <a:buNone/>
            </a:pPr>
            <a:r>
              <a:rPr lang="en-US" sz="3600">
                <a:latin typeface="Arial"/>
                <a:ea typeface="Arial"/>
                <a:cs typeface="Arial"/>
                <a:sym typeface="Arial"/>
              </a:rPr>
              <a:t>Georgia Common Core Standards: </a:t>
            </a:r>
          </a:p>
          <a:p>
            <a:pPr marL="0" marR="0" lvl="0" indent="0" algn="l" rtl="0">
              <a:spcBef>
                <a:spcPts val="0"/>
              </a:spcBef>
              <a:buNone/>
            </a:pPr>
            <a:endParaRPr sz="36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600" b="0" i="0" u="none" strike="noStrike" cap="none" baseline="0">
                <a:solidFill>
                  <a:schemeClr val="dk1"/>
                </a:solidFill>
                <a:latin typeface="Arial"/>
                <a:ea typeface="Arial"/>
                <a:cs typeface="Arial"/>
                <a:sym typeface="Arial"/>
              </a:rPr>
              <a:t>Thematic-based approach </a:t>
            </a:r>
          </a:p>
          <a:p>
            <a:pPr marL="0" marR="0" lvl="0" indent="0" algn="l" rtl="0">
              <a:spcBef>
                <a:spcPts val="0"/>
              </a:spcBef>
              <a:buNone/>
            </a:pPr>
            <a:endParaRPr sz="36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600" b="0" i="0" u="none" strike="noStrike" cap="none" baseline="0">
                <a:solidFill>
                  <a:schemeClr val="dk1"/>
                </a:solidFill>
                <a:latin typeface="Arial"/>
                <a:ea typeface="Arial"/>
                <a:cs typeface="Arial"/>
                <a:sym typeface="Arial"/>
              </a:rPr>
              <a:t>Still chronological. . . </a:t>
            </a:r>
          </a:p>
          <a:p>
            <a:pPr marL="0" marR="0" lvl="0" indent="0" algn="l" rtl="0">
              <a:spcBef>
                <a:spcPts val="0"/>
              </a:spcBef>
              <a:buNone/>
            </a:pPr>
            <a:endParaRPr sz="3600">
              <a:latin typeface="Arial"/>
              <a:ea typeface="Arial"/>
              <a:cs typeface="Arial"/>
              <a:sym typeface="Arial"/>
            </a:endParaRPr>
          </a:p>
          <a:p>
            <a:pPr marL="0" marR="0" lvl="0" indent="0" algn="l" rtl="0">
              <a:spcBef>
                <a:spcPts val="0"/>
              </a:spcBef>
              <a:buClr>
                <a:schemeClr val="accent1"/>
              </a:buClr>
              <a:buSzPct val="68055"/>
              <a:buFont typeface="Arial"/>
              <a:buChar char="●"/>
            </a:pPr>
            <a:r>
              <a:rPr lang="en-US" sz="3600" b="0" i="0" u="none" strike="noStrike" cap="none" baseline="0">
                <a:solidFill>
                  <a:schemeClr val="dk1"/>
                </a:solidFill>
                <a:latin typeface="Arial"/>
                <a:ea typeface="Arial"/>
                <a:cs typeface="Arial"/>
                <a:sym typeface="Arial"/>
              </a:rPr>
              <a:t>Focus on the literary periods.</a:t>
            </a:r>
            <a:r>
              <a:rPr lang="en-US" sz="4800" b="0" i="0" u="none" strike="noStrike" cap="none" baseline="0">
                <a:solidFill>
                  <a:schemeClr val="dk1"/>
                </a:solidFill>
                <a:latin typeface="Arial"/>
                <a:ea typeface="Arial"/>
                <a:cs typeface="Arial"/>
                <a:sym typeface="Arial"/>
              </a:rPr>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What does a day in the life of American Literature look like? </a:t>
            </a:r>
          </a:p>
        </p:txBody>
      </p:sp>
      <p:sp>
        <p:nvSpPr>
          <p:cNvPr id="303" name="Shape 303"/>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304" name="Shape 304"/>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305" name="Shape 305"/>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Warm up/Bell Ringer: </a:t>
            </a:r>
          </a:p>
          <a:p>
            <a:pPr marL="0" marR="0" lvl="0" indent="0" algn="l" rtl="0">
              <a:spcBef>
                <a:spcPts val="0"/>
              </a:spcBef>
              <a:buNone/>
            </a:pPr>
            <a:r>
              <a:rPr lang="en-US" sz="3000">
                <a:latin typeface="Arial"/>
                <a:ea typeface="Arial"/>
                <a:cs typeface="Arial"/>
                <a:sym typeface="Arial"/>
              </a:rPr>
              <a:t>-Vocabulary</a:t>
            </a:r>
          </a:p>
          <a:p>
            <a:pPr marL="0" marR="0" lvl="0" indent="0" algn="l" rtl="0">
              <a:spcBef>
                <a:spcPts val="0"/>
              </a:spcBef>
              <a:buClr>
                <a:schemeClr val="dk1"/>
              </a:buClr>
              <a:buSzPct val="25000"/>
              <a:buFont typeface="Arial"/>
              <a:buNone/>
            </a:pPr>
            <a:r>
              <a:rPr lang="en-US" sz="3000">
                <a:latin typeface="Arial"/>
                <a:ea typeface="Arial"/>
                <a:cs typeface="Arial"/>
                <a:sym typeface="Arial"/>
              </a:rPr>
              <a:t>-</a:t>
            </a:r>
            <a:r>
              <a:rPr lang="en-US" sz="3000" b="0" i="0" u="none" strike="noStrike" cap="none" baseline="0">
                <a:solidFill>
                  <a:schemeClr val="dk1"/>
                </a:solidFill>
                <a:latin typeface="Arial"/>
                <a:ea typeface="Arial"/>
                <a:cs typeface="Arial"/>
                <a:sym typeface="Arial"/>
              </a:rPr>
              <a:t>DOL sentence</a:t>
            </a:r>
          </a:p>
          <a:p>
            <a:pPr marL="0" marR="0" lvl="0" indent="-73025" algn="l" rtl="0">
              <a:spcBef>
                <a:spcPts val="0"/>
              </a:spcBef>
              <a:buClr>
                <a:schemeClr val="accent1"/>
              </a:buClr>
              <a:buSzPct val="100000"/>
              <a:buFont typeface="Arial"/>
              <a:buChar char="●"/>
            </a:pPr>
            <a:r>
              <a:rPr lang="en-US" sz="3000">
                <a:latin typeface="Arial"/>
                <a:ea typeface="Arial"/>
                <a:cs typeface="Arial"/>
                <a:sym typeface="Arial"/>
              </a:rPr>
              <a:t>SAT/EOCT question</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Writing concept (mini-lesson)</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Literature (fiction and nonfiction) /Writing </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CCGPS Standards </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Ticket out the door/Homework</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 website!</a:t>
            </a:r>
          </a:p>
        </p:txBody>
      </p:sp>
      <p:sp>
        <p:nvSpPr>
          <p:cNvPr id="311" name="Shape 311"/>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312" name="Shape 312"/>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313" name="Shape 313"/>
          <p:cNvSpPr txBox="1">
            <a:spLocks noGrp="1"/>
          </p:cNvSpPr>
          <p:nvPr>
            <p:ph type="body" idx="1"/>
          </p:nvPr>
        </p:nvSpPr>
        <p:spPr>
          <a:xfrm>
            <a:off x="914400" y="1417637"/>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388"/>
              <a:buFont typeface="Arial"/>
              <a:buChar char="●"/>
            </a:pPr>
            <a:r>
              <a:rPr lang="en-US" sz="3600">
                <a:latin typeface="Arial"/>
                <a:ea typeface="Arial"/>
                <a:cs typeface="Arial"/>
                <a:sym typeface="Arial"/>
              </a:rPr>
              <a:t>My goal is to update it weekly if not more so!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US" sz="3600" b="0" i="0" u="sng" strike="noStrike" cap="none" baseline="0">
                <a:solidFill>
                  <a:schemeClr val="hlink"/>
                </a:solidFill>
                <a:latin typeface="Arial"/>
                <a:ea typeface="Arial"/>
                <a:cs typeface="Arial"/>
                <a:sym typeface="Arial"/>
                <a:hlinkClick r:id="rId3"/>
              </a:rPr>
              <a:t>http://serverenglish.weebly.com/</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Homework:</a:t>
            </a:r>
          </a:p>
        </p:txBody>
      </p:sp>
      <p:sp>
        <p:nvSpPr>
          <p:cNvPr id="319" name="Shape 319"/>
          <p:cNvSpPr txBox="1">
            <a:spLocks noGrp="1"/>
          </p:cNvSpPr>
          <p:nvPr>
            <p:ph type="body" idx="1"/>
          </p:nvPr>
        </p:nvSpPr>
        <p:spPr>
          <a:xfrm>
            <a:off x="963299" y="1447800"/>
            <a:ext cx="7723500" cy="4572000"/>
          </a:xfrm>
          <a:prstGeom prst="rect">
            <a:avLst/>
          </a:prstGeom>
        </p:spPr>
        <p:txBody>
          <a:bodyPr lIns="91425" tIns="91425" rIns="91425" bIns="91425" anchor="t" anchorCtr="0">
            <a:noAutofit/>
          </a:bodyPr>
          <a:lstStyle/>
          <a:p>
            <a:pPr marL="457200" lvl="0" indent="-533400" rtl="0">
              <a:spcBef>
                <a:spcPts val="0"/>
              </a:spcBef>
              <a:buClr>
                <a:schemeClr val="accent1"/>
              </a:buClr>
              <a:buSzPct val="100000"/>
              <a:buFont typeface="Arial"/>
              <a:buChar char="●"/>
            </a:pPr>
            <a:r>
              <a:rPr lang="en-US" sz="4800">
                <a:latin typeface="Arial"/>
                <a:ea typeface="Arial"/>
                <a:cs typeface="Arial"/>
                <a:sym typeface="Arial"/>
              </a:rPr>
              <a:t>The syllabus will be due next Thursday, August 14th. . .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914400" y="274637"/>
            <a:ext cx="7772400" cy="1265700"/>
          </a:xfrm>
          <a:prstGeom prst="rect">
            <a:avLst/>
          </a:prstGeom>
        </p:spPr>
        <p:txBody>
          <a:bodyPr lIns="91425" tIns="91425" rIns="91425" bIns="91425" anchor="t" anchorCtr="0">
            <a:noAutofit/>
          </a:bodyPr>
          <a:lstStyle/>
          <a:p>
            <a:pPr>
              <a:spcBef>
                <a:spcPts val="0"/>
              </a:spcBef>
              <a:buNone/>
            </a:pPr>
            <a:r>
              <a:rPr lang="en-US"/>
              <a:t>Overview of American Lit for this semester. . . </a:t>
            </a:r>
          </a:p>
        </p:txBody>
      </p:sp>
      <p:sp>
        <p:nvSpPr>
          <p:cNvPr id="325" name="Shape 325"/>
          <p:cNvSpPr txBox="1">
            <a:spLocks noGrp="1"/>
          </p:cNvSpPr>
          <p:nvPr>
            <p:ph type="body" idx="1"/>
          </p:nvPr>
        </p:nvSpPr>
        <p:spPr>
          <a:xfrm>
            <a:off x="297875" y="2041925"/>
            <a:ext cx="8079299" cy="4391699"/>
          </a:xfrm>
          <a:prstGeom prst="rect">
            <a:avLst/>
          </a:prstGeom>
        </p:spPr>
        <p:txBody>
          <a:bodyPr lIns="91425" tIns="91425" rIns="91425" bIns="91425" anchor="t" anchorCtr="0">
            <a:noAutofit/>
          </a:bodyPr>
          <a:lstStyle/>
          <a:p>
            <a:pPr lvl="0" rtl="0">
              <a:spcBef>
                <a:spcPts val="0"/>
              </a:spcBef>
              <a:buNone/>
            </a:pPr>
            <a:r>
              <a:rPr lang="en-US" u="sng">
                <a:solidFill>
                  <a:schemeClr val="hlink"/>
                </a:solidFill>
                <a:hlinkClick r:id="rId3"/>
              </a:rPr>
              <a:t>http://www.youtube.com/watch?v=RIXkVPHwN1E</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sz="2400"/>
              <a:t>Goals Letter: Name, date, period, name of English teacher from last year</a:t>
            </a:r>
          </a:p>
        </p:txBody>
      </p:sp>
      <p:sp>
        <p:nvSpPr>
          <p:cNvPr id="331" name="Shape 331"/>
          <p:cNvSpPr txBox="1">
            <a:spLocks noGrp="1"/>
          </p:cNvSpPr>
          <p:nvPr>
            <p:ph type="body" idx="1"/>
          </p:nvPr>
        </p:nvSpPr>
        <p:spPr>
          <a:xfrm>
            <a:off x="914400" y="994625"/>
            <a:ext cx="3749099" cy="5025299"/>
          </a:xfrm>
          <a:prstGeom prst="rect">
            <a:avLst/>
          </a:prstGeom>
        </p:spPr>
        <p:txBody>
          <a:bodyPr lIns="91425" tIns="91425" rIns="91425" bIns="91425" anchor="t" anchorCtr="0">
            <a:noAutofit/>
          </a:bodyPr>
          <a:lstStyle/>
          <a:p>
            <a:pPr rtl="0">
              <a:spcBef>
                <a:spcPts val="0"/>
              </a:spcBef>
              <a:buNone/>
            </a:pPr>
            <a:r>
              <a:rPr lang="en-US"/>
              <a:t>Questions:</a:t>
            </a:r>
          </a:p>
          <a:p>
            <a:pPr marL="0" lvl="0" indent="0" rtl="0">
              <a:lnSpc>
                <a:spcPct val="115000"/>
              </a:lnSpc>
              <a:spcBef>
                <a:spcPts val="0"/>
              </a:spcBef>
              <a:buClr>
                <a:schemeClr val="dk1"/>
              </a:buClr>
              <a:buSzPct val="45833"/>
              <a:buFont typeface="Arial"/>
              <a:buNone/>
            </a:pPr>
            <a:r>
              <a:rPr lang="en-US" sz="2400">
                <a:latin typeface="Calibri"/>
                <a:ea typeface="Calibri"/>
                <a:cs typeface="Calibri"/>
                <a:sym typeface="Calibri"/>
              </a:rPr>
              <a:t>In a one page letter, answer the following questions. </a:t>
            </a:r>
          </a:p>
          <a:p>
            <a:pPr marL="0" lvl="0" indent="0" rtl="0">
              <a:lnSpc>
                <a:spcPct val="115000"/>
              </a:lnSpc>
              <a:spcBef>
                <a:spcPts val="0"/>
              </a:spcBef>
              <a:buClr>
                <a:schemeClr val="dk1"/>
              </a:buClr>
              <a:buSzPct val="45833"/>
              <a:buFont typeface="Arial"/>
              <a:buNone/>
            </a:pPr>
            <a:r>
              <a:rPr lang="en-US" sz="2400">
                <a:latin typeface="Arial"/>
                <a:ea typeface="Arial"/>
                <a:cs typeface="Arial"/>
                <a:sym typeface="Arial"/>
              </a:rPr>
              <a:t>1) </a:t>
            </a:r>
            <a:r>
              <a:rPr lang="en-US" sz="2400">
                <a:latin typeface="Calibri"/>
                <a:ea typeface="Calibri"/>
                <a:cs typeface="Calibri"/>
                <a:sym typeface="Calibri"/>
              </a:rPr>
              <a:t>What are your goals for this year?</a:t>
            </a:r>
          </a:p>
          <a:p>
            <a:pPr marL="85725" indent="0" rtl="0">
              <a:spcBef>
                <a:spcPts val="0"/>
              </a:spcBef>
              <a:buNone/>
            </a:pPr>
            <a:r>
              <a:rPr lang="en-US" sz="2400">
                <a:latin typeface="Arial"/>
                <a:ea typeface="Arial"/>
                <a:cs typeface="Arial"/>
                <a:sym typeface="Arial"/>
              </a:rPr>
              <a:t>2) </a:t>
            </a:r>
            <a:r>
              <a:rPr lang="en-US" sz="2400">
                <a:latin typeface="Calibri"/>
                <a:ea typeface="Calibri"/>
                <a:cs typeface="Calibri"/>
                <a:sym typeface="Calibri"/>
              </a:rPr>
              <a:t>What is something you did well at last year?</a:t>
            </a:r>
          </a:p>
          <a:p>
            <a:pPr marL="85725" indent="0">
              <a:spcBef>
                <a:spcPts val="0"/>
              </a:spcBef>
              <a:buNone/>
            </a:pPr>
            <a:r>
              <a:rPr lang="en-US" sz="2400">
                <a:latin typeface="Calibri"/>
                <a:ea typeface="Calibri"/>
                <a:cs typeface="Calibri"/>
                <a:sym typeface="Calibri"/>
              </a:rPr>
              <a:t>3) </a:t>
            </a:r>
            <a:r>
              <a:rPr lang="en-US" sz="900">
                <a:latin typeface="Arial"/>
                <a:ea typeface="Arial"/>
                <a:cs typeface="Arial"/>
                <a:sym typeface="Arial"/>
              </a:rPr>
              <a:t>	</a:t>
            </a:r>
            <a:r>
              <a:rPr lang="en-US" sz="2400">
                <a:latin typeface="Calibri"/>
                <a:ea typeface="Calibri"/>
                <a:cs typeface="Calibri"/>
                <a:sym typeface="Calibri"/>
              </a:rPr>
              <a:t>What is something you need to improve upon (specifically in English class and/or as a student in general), and how do you plan to achieve it?</a:t>
            </a:r>
          </a:p>
        </p:txBody>
      </p:sp>
      <p:sp>
        <p:nvSpPr>
          <p:cNvPr id="332" name="Shape 332"/>
          <p:cNvSpPr txBox="1">
            <a:spLocks noGrp="1"/>
          </p:cNvSpPr>
          <p:nvPr>
            <p:ph type="body" idx="2"/>
          </p:nvPr>
        </p:nvSpPr>
        <p:spPr>
          <a:xfrm>
            <a:off x="4933950" y="1447800"/>
            <a:ext cx="3749099" cy="4572000"/>
          </a:xfrm>
          <a:prstGeom prst="rect">
            <a:avLst/>
          </a:prstGeom>
        </p:spPr>
        <p:txBody>
          <a:bodyPr lIns="91425" tIns="91425" rIns="91425" bIns="91425" anchor="t" anchorCtr="0">
            <a:noAutofit/>
          </a:bodyPr>
          <a:lstStyle/>
          <a:p>
            <a:pPr rtl="0">
              <a:spcBef>
                <a:spcPts val="0"/>
              </a:spcBef>
              <a:buNone/>
            </a:pPr>
            <a:r>
              <a:rPr lang="en-US"/>
              <a:t>Requirements: </a:t>
            </a:r>
          </a:p>
          <a:p>
            <a:pPr marL="0" lvl="0" indent="0" rtl="0">
              <a:spcBef>
                <a:spcPts val="0"/>
              </a:spcBef>
              <a:buNone/>
            </a:pPr>
            <a:endParaRPr/>
          </a:p>
          <a:p>
            <a:pPr marL="457200" lvl="0" indent="-381000" rtl="0">
              <a:lnSpc>
                <a:spcPct val="115000"/>
              </a:lnSpc>
              <a:spcBef>
                <a:spcPts val="0"/>
              </a:spcBef>
              <a:buClr>
                <a:schemeClr val="dk1"/>
              </a:buClr>
              <a:buSzPct val="100000"/>
              <a:buFont typeface="Arial"/>
              <a:buChar char="●"/>
            </a:pPr>
            <a:r>
              <a:rPr lang="en-US" sz="2400">
                <a:latin typeface="Calibri"/>
                <a:ea typeface="Calibri"/>
                <a:cs typeface="Calibri"/>
                <a:sym typeface="Calibri"/>
              </a:rPr>
              <a:t>No skipping lines</a:t>
            </a:r>
          </a:p>
          <a:p>
            <a:pPr marL="457200" lvl="0" indent="-381000" rtl="0">
              <a:lnSpc>
                <a:spcPct val="115000"/>
              </a:lnSpc>
              <a:spcBef>
                <a:spcPts val="0"/>
              </a:spcBef>
              <a:buClr>
                <a:schemeClr val="dk1"/>
              </a:buClr>
              <a:buSzPct val="100000"/>
              <a:buFont typeface="Arial"/>
              <a:buChar char="●"/>
            </a:pPr>
            <a:r>
              <a:rPr lang="en-US" sz="2400">
                <a:latin typeface="Calibri"/>
                <a:ea typeface="Calibri"/>
                <a:cs typeface="Calibri"/>
                <a:sym typeface="Calibri"/>
              </a:rPr>
              <a:t>You are allowed to use only </a:t>
            </a:r>
            <a:r>
              <a:rPr lang="en-US" sz="2400" i="1">
                <a:latin typeface="Calibri"/>
                <a:ea typeface="Calibri"/>
                <a:cs typeface="Calibri"/>
                <a:sym typeface="Calibri"/>
              </a:rPr>
              <a:t>one</a:t>
            </a:r>
            <a:r>
              <a:rPr lang="en-US" sz="2400">
                <a:latin typeface="Calibri"/>
                <a:ea typeface="Calibri"/>
                <a:cs typeface="Calibri"/>
                <a:sym typeface="Calibri"/>
              </a:rPr>
              <a:t> linking verb (is, are, am, were, was, be, been etc.)</a:t>
            </a:r>
          </a:p>
          <a:p>
            <a:pPr>
              <a:spcBef>
                <a:spcPts val="0"/>
              </a:spcBef>
              <a:buNone/>
            </a:pPr>
            <a:r>
              <a:rPr lang="en-US" sz="2400">
                <a:latin typeface="Calibri"/>
                <a:ea typeface="Calibri"/>
                <a:cs typeface="Calibri"/>
                <a:sym typeface="Calibri"/>
              </a:rPr>
              <a:t>Use at least </a:t>
            </a:r>
            <a:r>
              <a:rPr lang="en-US" sz="2400" i="1">
                <a:latin typeface="Calibri"/>
                <a:ea typeface="Calibri"/>
                <a:cs typeface="Calibri"/>
                <a:sym typeface="Calibri"/>
              </a:rPr>
              <a:t>three</a:t>
            </a:r>
            <a:r>
              <a:rPr lang="en-US" sz="2400">
                <a:latin typeface="Calibri"/>
                <a:ea typeface="Calibri"/>
                <a:cs typeface="Calibri"/>
                <a:sym typeface="Calibri"/>
              </a:rPr>
              <a:t> semicolons in your letter</a:t>
            </a:r>
            <a:r>
              <a:rPr lang="en-US" sz="2400" b="1">
                <a:solidFill>
                  <a:srgbClr val="FF0000"/>
                </a:solidFill>
                <a:latin typeface="Calibri"/>
                <a:ea typeface="Calibri"/>
                <a:cs typeface="Calibri"/>
                <a:sym typeface="Calibri"/>
              </a:rPr>
              <a:t>;</a:t>
            </a:r>
            <a:r>
              <a:rPr lang="en-US" sz="2400">
                <a:latin typeface="Calibri"/>
                <a:ea typeface="Calibri"/>
                <a:cs typeface="Calibri"/>
                <a:sym typeface="Calibri"/>
              </a:rPr>
              <a:t> this provides more variety stylistically- speaking.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R-E-S-P-E-C-T!</a:t>
            </a:r>
          </a:p>
        </p:txBody>
      </p:sp>
      <p:sp>
        <p:nvSpPr>
          <p:cNvPr id="83" name="Shape 83"/>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84" name="Shape 84"/>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85" name="Shape 85"/>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0757"/>
              <a:buFont typeface="Arial"/>
              <a:buChar char="●"/>
            </a:pPr>
            <a:r>
              <a:rPr lang="en-US" sz="6600" b="0" i="0" u="none" strike="noStrike" cap="none" baseline="0">
                <a:solidFill>
                  <a:schemeClr val="dk1"/>
                </a:solidFill>
                <a:latin typeface="Arial"/>
                <a:ea typeface="Arial"/>
                <a:cs typeface="Arial"/>
                <a:sym typeface="Arial"/>
              </a:rPr>
              <a:t>Respect others. </a:t>
            </a:r>
          </a:p>
          <a:p>
            <a:pPr marL="0" marR="0" lvl="0" indent="0" algn="l" rtl="0">
              <a:spcBef>
                <a:spcPts val="0"/>
              </a:spcBef>
              <a:buClr>
                <a:schemeClr val="accent1"/>
              </a:buClr>
              <a:buSzPct val="50757"/>
              <a:buFont typeface="Arial"/>
              <a:buChar char="●"/>
            </a:pPr>
            <a:r>
              <a:rPr lang="en-US" sz="6600" b="0" i="0" u="none" strike="noStrike" cap="none" baseline="0">
                <a:solidFill>
                  <a:schemeClr val="dk1"/>
                </a:solidFill>
                <a:latin typeface="Arial"/>
                <a:ea typeface="Arial"/>
                <a:cs typeface="Arial"/>
                <a:sym typeface="Arial"/>
              </a:rPr>
              <a:t>Respect yourself.</a:t>
            </a:r>
          </a:p>
          <a:p>
            <a:pPr marL="0" marR="0" lvl="0" indent="0" algn="l" rtl="0">
              <a:spcBef>
                <a:spcPts val="0"/>
              </a:spcBef>
              <a:buClr>
                <a:schemeClr val="accent1"/>
              </a:buClr>
              <a:buSzPct val="50757"/>
              <a:buFont typeface="Arial"/>
              <a:buChar char="●"/>
            </a:pPr>
            <a:r>
              <a:rPr lang="en-US" sz="6600" b="0" i="0" u="none" strike="noStrike" cap="none" baseline="0">
                <a:solidFill>
                  <a:schemeClr val="dk1"/>
                </a:solidFill>
                <a:latin typeface="Arial"/>
                <a:ea typeface="Arial"/>
                <a:cs typeface="Arial"/>
                <a:sym typeface="Arial"/>
              </a:rPr>
              <a:t>Respect the property.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Classroom Expectations</a:t>
            </a:r>
          </a:p>
        </p:txBody>
      </p:sp>
      <p:sp>
        <p:nvSpPr>
          <p:cNvPr id="91" name="Shape 91"/>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92" name="Shape 92"/>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93" name="Shape 93"/>
          <p:cNvSpPr txBox="1">
            <a:spLocks noGrp="1"/>
          </p:cNvSpPr>
          <p:nvPr>
            <p:ph type="body" idx="1"/>
          </p:nvPr>
        </p:nvSpPr>
        <p:spPr>
          <a:xfrm>
            <a:off x="609600" y="1676400"/>
            <a:ext cx="7772400" cy="41148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en-US" sz="3600" b="1" i="0" u="none" strike="noStrike" cap="none" baseline="0">
                <a:solidFill>
                  <a:schemeClr val="dk1"/>
                </a:solidFill>
                <a:latin typeface="Arial"/>
                <a:ea typeface="Arial"/>
                <a:cs typeface="Arial"/>
                <a:sym typeface="Arial"/>
              </a:rPr>
              <a:t>The 4 P’s. </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PROMPT</a:t>
            </a:r>
            <a:r>
              <a:rPr lang="en-US" sz="2400" b="0" i="0" u="none" strike="noStrike" cap="none" baseline="0">
                <a:solidFill>
                  <a:srgbClr val="000000"/>
                </a:solidFill>
                <a:latin typeface="Arial"/>
                <a:ea typeface="Arial"/>
                <a:cs typeface="Arial"/>
                <a:sym typeface="Arial"/>
              </a:rPr>
              <a:t>: (arriving before the bell quiet and SEATED or you</a:t>
            </a:r>
            <a:r>
              <a:rPr lang="en-US" sz="2400">
                <a:solidFill>
                  <a:srgbClr val="000000"/>
                </a:solidFill>
                <a:latin typeface="Arial"/>
                <a:ea typeface="Arial"/>
                <a:cs typeface="Arial"/>
                <a:sym typeface="Arial"/>
              </a:rPr>
              <a:t> are </a:t>
            </a:r>
            <a:r>
              <a:rPr lang="en-US" sz="2400" i="1">
                <a:solidFill>
                  <a:srgbClr val="000000"/>
                </a:solidFill>
                <a:latin typeface="Arial"/>
                <a:ea typeface="Arial"/>
                <a:cs typeface="Arial"/>
                <a:sym typeface="Arial"/>
              </a:rPr>
              <a:t>tardy</a:t>
            </a:r>
            <a:r>
              <a:rPr lang="en-US" sz="2400" b="0" i="0" u="none" strike="noStrike" cap="none" baseline="0">
                <a:solidFill>
                  <a:srgbClr val="000000"/>
                </a:solidFill>
                <a:latin typeface="Arial"/>
                <a:ea typeface="Arial"/>
                <a:cs typeface="Arial"/>
                <a:sym typeface="Arial"/>
              </a:rPr>
              <a:t>) </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PREPARED</a:t>
            </a:r>
            <a:r>
              <a:rPr lang="en-US" sz="2400" b="0" i="0" u="none" strike="noStrike" cap="none" baseline="0">
                <a:solidFill>
                  <a:srgbClr val="000000"/>
                </a:solidFill>
                <a:latin typeface="Arial"/>
                <a:ea typeface="Arial"/>
                <a:cs typeface="Arial"/>
                <a:sym typeface="Arial"/>
              </a:rPr>
              <a:t>: (completed homework, materials, and books)</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POLITE</a:t>
            </a:r>
            <a:r>
              <a:rPr lang="en-US" sz="2400" b="0" i="0" u="none" strike="noStrike" cap="none" baseline="0">
                <a:solidFill>
                  <a:srgbClr val="000000"/>
                </a:solidFill>
                <a:latin typeface="Arial"/>
                <a:ea typeface="Arial"/>
                <a:cs typeface="Arial"/>
                <a:sym typeface="Arial"/>
              </a:rPr>
              <a:t>: (Raising hands, not interrupting one another, avoid negative/hurtful comments) </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PRODUCTIVE</a:t>
            </a:r>
            <a:r>
              <a:rPr lang="en-US" sz="2400" b="0" i="0" u="none" strike="noStrike" cap="none" baseline="0">
                <a:solidFill>
                  <a:srgbClr val="000000"/>
                </a:solidFill>
                <a:latin typeface="Arial"/>
                <a:ea typeface="Arial"/>
                <a:cs typeface="Arial"/>
                <a:sym typeface="Arial"/>
              </a:rPr>
              <a:t>: (Participating, staying on task, working hard)</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01" name="Shape 101"/>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02" name="Shape 102"/>
          <p:cNvSpPr txBox="1">
            <a:spLocks noGrp="1"/>
          </p:cNvSpPr>
          <p:nvPr>
            <p:ph type="body" idx="1"/>
          </p:nvPr>
        </p:nvSpPr>
        <p:spPr>
          <a:xfrm>
            <a:off x="609600" y="1295400"/>
            <a:ext cx="7772400" cy="5029199"/>
          </a:xfrm>
          <a:prstGeom prst="rect">
            <a:avLst/>
          </a:prstGeom>
          <a:noFill/>
          <a:ln>
            <a:noFill/>
          </a:ln>
        </p:spPr>
        <p:txBody>
          <a:bodyPr lIns="91425" tIns="45700" rIns="91425" bIns="45700" anchor="t" anchorCtr="0">
            <a:noAutofit/>
          </a:bodyPr>
          <a:lstStyle/>
          <a:p>
            <a:pPr marL="0" marR="0" lvl="0" indent="0" algn="l" rtl="0">
              <a:lnSpc>
                <a:spcPct val="75000"/>
              </a:lnSpc>
              <a:spcBef>
                <a:spcPts val="0"/>
              </a:spcBef>
              <a:buNone/>
            </a:pPr>
            <a:endParaRPr sz="3600">
              <a:latin typeface="Arial"/>
              <a:ea typeface="Arial"/>
              <a:cs typeface="Arial"/>
              <a:sym typeface="Arial"/>
            </a:endParaRPr>
          </a:p>
          <a:p>
            <a:pPr marL="0" marR="0" indent="0" algn="l" rtl="0">
              <a:lnSpc>
                <a:spcPct val="75000"/>
              </a:lnSpc>
              <a:spcBef>
                <a:spcPts val="0"/>
              </a:spcBef>
              <a:buNone/>
            </a:pPr>
            <a:r>
              <a:rPr lang="en-US" sz="3600">
                <a:latin typeface="Arial"/>
                <a:ea typeface="Arial"/>
                <a:cs typeface="Arial"/>
                <a:sym typeface="Arial"/>
              </a:rPr>
              <a:t>BYOT: Technology: Don't abuse it or lose it. </a:t>
            </a:r>
          </a:p>
          <a:p>
            <a:pPr marL="0" marR="0" indent="0" algn="ctr" rtl="0">
              <a:lnSpc>
                <a:spcPct val="75000"/>
              </a:lnSpc>
              <a:spcBef>
                <a:spcPts val="0"/>
              </a:spcBef>
              <a:buNone/>
            </a:pPr>
            <a:r>
              <a:rPr lang="en-US" sz="3600" i="1">
                <a:latin typeface="Arial"/>
                <a:ea typeface="Arial"/>
                <a:cs typeface="Arial"/>
                <a:sym typeface="Arial"/>
              </a:rPr>
              <a:t>New rule:</a:t>
            </a:r>
          </a:p>
          <a:p>
            <a:pPr marL="0" marR="0" lvl="0" indent="0" algn="l" rtl="0">
              <a:lnSpc>
                <a:spcPct val="75000"/>
              </a:lnSpc>
              <a:spcBef>
                <a:spcPts val="0"/>
              </a:spcBef>
              <a:buNone/>
            </a:pPr>
            <a:r>
              <a:rPr lang="en-US" sz="3600">
                <a:latin typeface="Arial"/>
                <a:ea typeface="Arial"/>
                <a:cs typeface="Arial"/>
                <a:sym typeface="Arial"/>
              </a:rPr>
              <a:t>No technology in hallways--just lunch room &amp; at teacher’s discretion</a:t>
            </a:r>
          </a:p>
          <a:p>
            <a:pPr marL="0" marR="0" lvl="0" indent="0" algn="l" rtl="0">
              <a:lnSpc>
                <a:spcPct val="75000"/>
              </a:lnSpc>
              <a:spcBef>
                <a:spcPts val="0"/>
              </a:spcBef>
              <a:buNone/>
            </a:pPr>
            <a:endParaRPr sz="30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Other new rules</a:t>
            </a:r>
          </a:p>
        </p:txBody>
      </p:sp>
      <p:sp>
        <p:nvSpPr>
          <p:cNvPr id="108" name="Shape 108"/>
          <p:cNvSpPr txBox="1">
            <a:spLocks noGrp="1"/>
          </p:cNvSpPr>
          <p:nvPr>
            <p:ph type="body" idx="1"/>
          </p:nvPr>
        </p:nvSpPr>
        <p:spPr>
          <a:xfrm>
            <a:off x="880600" y="1417625"/>
            <a:ext cx="6989999" cy="4572000"/>
          </a:xfrm>
          <a:prstGeom prst="rect">
            <a:avLst/>
          </a:prstGeom>
        </p:spPr>
        <p:txBody>
          <a:bodyPr lIns="91425" tIns="91425" rIns="91425" bIns="91425" anchor="t" anchorCtr="0">
            <a:noAutofit/>
          </a:bodyPr>
          <a:lstStyle/>
          <a:p>
            <a:pPr marL="457200" lvl="0" indent="-419100" rtl="0">
              <a:spcBef>
                <a:spcPts val="0"/>
              </a:spcBef>
              <a:buClr>
                <a:schemeClr val="accent1"/>
              </a:buClr>
              <a:buSzPct val="100000"/>
              <a:buFont typeface="Arial"/>
              <a:buChar char="●"/>
            </a:pPr>
            <a:r>
              <a:rPr lang="en-US" sz="3000">
                <a:latin typeface="Arial"/>
                <a:ea typeface="Arial"/>
                <a:cs typeface="Arial"/>
                <a:sym typeface="Arial"/>
              </a:rPr>
              <a:t>Purses must be pocket-sized (not big enough to carry any books)</a:t>
            </a:r>
          </a:p>
          <a:p>
            <a:pPr marL="0" lvl="0" indent="0" rtl="0">
              <a:spcBef>
                <a:spcPts val="0"/>
              </a:spcBef>
              <a:buNone/>
            </a:pPr>
            <a:endParaRPr sz="3000">
              <a:latin typeface="Arial"/>
              <a:ea typeface="Arial"/>
              <a:cs typeface="Arial"/>
              <a:sym typeface="Arial"/>
            </a:endParaRPr>
          </a:p>
          <a:p>
            <a:pPr marL="457200" lvl="0" indent="-419100" rtl="0">
              <a:spcBef>
                <a:spcPts val="0"/>
              </a:spcBef>
              <a:buClr>
                <a:schemeClr val="accent1"/>
              </a:buClr>
              <a:buSzPct val="100000"/>
              <a:buFont typeface="Arial"/>
              <a:buChar char="●"/>
            </a:pPr>
            <a:r>
              <a:rPr lang="en-US" sz="3000">
                <a:latin typeface="Arial"/>
                <a:ea typeface="Arial"/>
                <a:cs typeface="Arial"/>
                <a:sym typeface="Arial"/>
              </a:rPr>
              <a:t>no backpacks in classrooms </a:t>
            </a:r>
          </a:p>
          <a:p>
            <a:pPr marL="0" lvl="0" indent="0" rtl="0">
              <a:spcBef>
                <a:spcPts val="0"/>
              </a:spcBef>
              <a:buClr>
                <a:schemeClr val="dk1"/>
              </a:buClr>
              <a:buFont typeface="Arial"/>
              <a:buNone/>
            </a:pPr>
            <a:endParaRPr sz="3000">
              <a:latin typeface="Arial"/>
              <a:ea typeface="Arial"/>
              <a:cs typeface="Arial"/>
              <a:sym typeface="Arial"/>
            </a:endParaRPr>
          </a:p>
          <a:p>
            <a:pPr lvl="0" rtl="0">
              <a:spcBef>
                <a:spcPts val="0"/>
              </a:spcBef>
              <a:buClr>
                <a:schemeClr val="dk1"/>
              </a:buClr>
              <a:buSzPct val="36666"/>
              <a:buFont typeface="Arial"/>
              <a:buNone/>
            </a:pPr>
            <a:r>
              <a:rPr lang="en-US" sz="3000" i="1">
                <a:latin typeface="Arial"/>
                <a:ea typeface="Arial"/>
                <a:cs typeface="Arial"/>
                <a:sym typeface="Arial"/>
              </a:rPr>
              <a:t>*Warnings will be given first and then followed by disciplinary action (detention then referral)</a:t>
            </a:r>
          </a:p>
          <a:p>
            <a:pPr>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88578" y="274637"/>
            <a:ext cx="85983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14" name="Shape 11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15" name="Shape 11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16" name="Shape 116"/>
          <p:cNvSpPr txBox="1">
            <a:spLocks noGrp="1"/>
          </p:cNvSpPr>
          <p:nvPr>
            <p:ph type="body" idx="1"/>
          </p:nvPr>
        </p:nvSpPr>
        <p:spPr>
          <a:xfrm>
            <a:off x="124478" y="1268266"/>
            <a:ext cx="8939399" cy="58104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None/>
            </a:pPr>
            <a:r>
              <a:rPr lang="en-US" sz="2400">
                <a:solidFill>
                  <a:srgbClr val="000000"/>
                </a:solidFill>
              </a:rPr>
              <a:t>American Literature will approach the study of American literature through:</a:t>
            </a:r>
          </a:p>
          <a:p>
            <a:pPr marL="0" marR="0" lvl="0" indent="0" algn="l" rtl="0">
              <a:lnSpc>
                <a:spcPct val="90000"/>
              </a:lnSpc>
              <a:spcBef>
                <a:spcPts val="0"/>
              </a:spcBef>
              <a:buNone/>
            </a:pPr>
            <a:r>
              <a:rPr lang="en-US" sz="2400">
                <a:solidFill>
                  <a:srgbClr val="000000"/>
                </a:solidFill>
              </a:rPr>
              <a:t>reading +</a:t>
            </a:r>
          </a:p>
          <a:p>
            <a:pPr marL="0" marR="0" lvl="0" indent="0" algn="l" rtl="0">
              <a:lnSpc>
                <a:spcPct val="90000"/>
              </a:lnSpc>
              <a:spcBef>
                <a:spcPts val="0"/>
              </a:spcBef>
              <a:buNone/>
            </a:pPr>
            <a:r>
              <a:rPr lang="en-US" sz="2400">
                <a:solidFill>
                  <a:srgbClr val="000000"/>
                </a:solidFill>
              </a:rPr>
              <a:t>writing +</a:t>
            </a:r>
          </a:p>
          <a:p>
            <a:pPr marL="0" marR="0" lvl="0" indent="0" algn="l" rtl="0">
              <a:lnSpc>
                <a:spcPct val="90000"/>
              </a:lnSpc>
              <a:spcBef>
                <a:spcPts val="0"/>
              </a:spcBef>
              <a:buNone/>
            </a:pPr>
            <a:r>
              <a:rPr lang="en-US" sz="2400">
                <a:solidFill>
                  <a:srgbClr val="000000"/>
                </a:solidFill>
              </a:rPr>
              <a:t>listening +</a:t>
            </a:r>
          </a:p>
          <a:p>
            <a:pPr marL="0" marR="0" lvl="0" indent="0" algn="l" rtl="0">
              <a:lnSpc>
                <a:spcPct val="90000"/>
              </a:lnSpc>
              <a:spcBef>
                <a:spcPts val="0"/>
              </a:spcBef>
              <a:buNone/>
            </a:pPr>
            <a:r>
              <a:rPr lang="en-US" sz="2400">
                <a:solidFill>
                  <a:srgbClr val="000000"/>
                </a:solidFill>
              </a:rPr>
              <a:t>speaking +</a:t>
            </a:r>
          </a:p>
          <a:p>
            <a:pPr marL="0" marR="0" lvl="0" indent="0" algn="l" rtl="0">
              <a:lnSpc>
                <a:spcPct val="90000"/>
              </a:lnSpc>
              <a:spcBef>
                <a:spcPts val="0"/>
              </a:spcBef>
              <a:buNone/>
            </a:pPr>
            <a:r>
              <a:rPr lang="en-US" sz="2400">
                <a:solidFill>
                  <a:srgbClr val="000000"/>
                </a:solidFill>
              </a:rPr>
              <a:t>viewing + </a:t>
            </a:r>
          </a:p>
          <a:p>
            <a:pPr marL="0" marR="0" lvl="0" indent="0" algn="l" rtl="0">
              <a:lnSpc>
                <a:spcPct val="90000"/>
              </a:lnSpc>
              <a:spcBef>
                <a:spcPts val="0"/>
              </a:spcBef>
              <a:buNone/>
            </a:pPr>
            <a:r>
              <a:rPr lang="en-US" sz="2400"/>
              <a:t>_____________</a:t>
            </a:r>
          </a:p>
          <a:p>
            <a:pPr marL="0" marR="0" lvl="0" indent="0" algn="l" rtl="0">
              <a:lnSpc>
                <a:spcPct val="90000"/>
              </a:lnSpc>
              <a:spcBef>
                <a:spcPts val="0"/>
              </a:spcBef>
              <a:buNone/>
            </a:pPr>
            <a:r>
              <a:rPr lang="en-US" sz="2400"/>
              <a:t>-critical thinking </a:t>
            </a:r>
          </a:p>
          <a:p>
            <a:pPr marL="0" marR="0" lvl="0" indent="0" algn="l" rtl="0">
              <a:lnSpc>
                <a:spcPct val="90000"/>
              </a:lnSpc>
              <a:spcBef>
                <a:spcPts val="0"/>
              </a:spcBef>
              <a:buNone/>
            </a:pPr>
            <a:r>
              <a:rPr lang="en-US" sz="2400"/>
              <a:t>-better student = better citizen</a:t>
            </a:r>
          </a:p>
          <a:p>
            <a:pPr marL="0" marR="0" lvl="0" indent="0" algn="l" rtl="0">
              <a:lnSpc>
                <a:spcPct val="90000"/>
              </a:lnSpc>
              <a:spcBef>
                <a:spcPts val="0"/>
              </a:spcBef>
              <a:buNone/>
            </a:pPr>
            <a:r>
              <a:rPr lang="en-US" sz="2400"/>
              <a:t>-dreamer = world changer </a:t>
            </a:r>
          </a:p>
          <a:p>
            <a:pPr marL="0" marR="0" lvl="0" indent="0" algn="l" rtl="0">
              <a:lnSpc>
                <a:spcPct val="90000"/>
              </a:lnSpc>
              <a:spcBef>
                <a:spcPts val="0"/>
              </a:spcBef>
              <a:buNone/>
            </a:pPr>
            <a:endParaRPr sz="30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06528" y="274637"/>
            <a:ext cx="85803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22" name="Shape 12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23" name="Shape 12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24" name="Shape 124"/>
          <p:cNvSpPr txBox="1">
            <a:spLocks noGrp="1"/>
          </p:cNvSpPr>
          <p:nvPr>
            <p:ph type="body" idx="1"/>
          </p:nvPr>
        </p:nvSpPr>
        <p:spPr>
          <a:xfrm>
            <a:off x="70603" y="1447800"/>
            <a:ext cx="9029399" cy="4572000"/>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600">
                <a:solidFill>
                  <a:srgbClr val="000000"/>
                </a:solidFill>
                <a:latin typeface="Arial"/>
                <a:ea typeface="Arial"/>
                <a:cs typeface="Arial"/>
                <a:sym typeface="Arial"/>
              </a:rPr>
              <a:t>The student will:</a:t>
            </a:r>
          </a:p>
          <a:p>
            <a:pPr marL="0" lvl="0" indent="0" algn="ctr" rtl="0">
              <a:lnSpc>
                <a:spcPct val="115000"/>
              </a:lnSpc>
              <a:spcBef>
                <a:spcPts val="0"/>
              </a:spcBef>
              <a:buNone/>
            </a:pPr>
            <a:r>
              <a:rPr lang="en-US" sz="3600">
                <a:solidFill>
                  <a:srgbClr val="000000"/>
                </a:solidFill>
                <a:latin typeface="Arial"/>
                <a:ea typeface="Arial"/>
                <a:cs typeface="Arial"/>
                <a:sym typeface="Arial"/>
              </a:rPr>
              <a:t>read various texts, such as fiction, non-fiction, poetry, and drama, for various purposes.</a:t>
            </a:r>
          </a:p>
          <a:p>
            <a:pPr marL="0" marR="0" lvl="0" indent="0" algn="l" rtl="0">
              <a:spcBef>
                <a:spcPts val="0"/>
              </a:spcBef>
              <a:buNone/>
            </a:pPr>
            <a:endParaRPr sz="1800" b="1"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1476</Words>
  <Application>Microsoft Office PowerPoint</Application>
  <PresentationFormat>On-screen Show (4:3)</PresentationFormat>
  <Paragraphs>209</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wave</vt:lpstr>
      <vt:lpstr>Welcome!</vt:lpstr>
      <vt:lpstr>Welcome to Ms. Swanson’s English class! </vt:lpstr>
      <vt:lpstr>Today’s agenda:</vt:lpstr>
      <vt:lpstr>R-E-S-P-E-C-T!</vt:lpstr>
      <vt:lpstr>Classroom Expectations</vt:lpstr>
      <vt:lpstr>Slide 5</vt:lpstr>
      <vt:lpstr>Other new rules</vt:lpstr>
      <vt:lpstr>OBJECTIVES:</vt:lpstr>
      <vt:lpstr>OBJECTIVES:</vt:lpstr>
      <vt:lpstr>OBJECTIVES:</vt:lpstr>
      <vt:lpstr>OBJECTIVES:</vt:lpstr>
      <vt:lpstr>Grading</vt:lpstr>
      <vt:lpstr>What’s different for juniors?</vt:lpstr>
      <vt:lpstr>Slide 13</vt:lpstr>
      <vt:lpstr>What is Plagiarism? What is cheating?</vt:lpstr>
      <vt:lpstr>PROCEDURES:</vt:lpstr>
      <vt:lpstr>Listen Carefully. . . </vt:lpstr>
      <vt:lpstr>MORE PROCEDURES:</vt:lpstr>
      <vt:lpstr>. . . </vt:lpstr>
      <vt:lpstr>Tardiness is lame. Be responsible. </vt:lpstr>
      <vt:lpstr>“Who cares if I’m tardy?”</vt:lpstr>
      <vt:lpstr>Absences: excused vs. unexcused</vt:lpstr>
      <vt:lpstr>Unexcused absences. . .</vt:lpstr>
      <vt:lpstr>You’re not in middle school anymore. . . </vt:lpstr>
      <vt:lpstr>*Note:</vt:lpstr>
      <vt:lpstr>The ball is in your court!</vt:lpstr>
      <vt:lpstr>Field trip?</vt:lpstr>
      <vt:lpstr>Now for good ol’ class rules:</vt:lpstr>
      <vt:lpstr>Pet Peeves</vt:lpstr>
      <vt:lpstr>A toddler’s favorite word:</vt:lpstr>
      <vt:lpstr>Extra Help!</vt:lpstr>
      <vt:lpstr>What will we be studying?</vt:lpstr>
      <vt:lpstr>What does a day in the life of American Literature look like? </vt:lpstr>
      <vt:lpstr>Class website!</vt:lpstr>
      <vt:lpstr>Homework:</vt:lpstr>
      <vt:lpstr>Overview of American Lit for this semester. . . </vt:lpstr>
      <vt:lpstr>Goals Letter: Name, date, period, name of English teacher from last year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Joye Server</dc:creator>
  <cp:lastModifiedBy>fcboe</cp:lastModifiedBy>
  <cp:revision>1</cp:revision>
  <dcterms:modified xsi:type="dcterms:W3CDTF">2014-08-06T13:06:58Z</dcterms:modified>
</cp:coreProperties>
</file>