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6"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0" name="Shape 1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92" name="Shape 19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193" name="Shape 193"/>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9" name="Shape 1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1" name="Shape 7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72" name="Shape 72"/>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0" name="Shape 3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2" name="Shape 32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9" name="Shape 32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200" b="0" i="0" u="none" strike="noStrike" cap="none" baseline="0"/>
              <a:t>*</a:t>
            </a: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7" name="Shape 9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8" name="Shape 9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a:spcBef>
                <a:spcPts val="0"/>
              </a:spcBef>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1" name="Shape 11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a:spcBef>
                <a:spcPts val="0"/>
              </a:spcBef>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13" name="Shape 13"/>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4" name="Shape 14"/>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5" name="Shape 15"/>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ctrTitle"/>
          </p:nvPr>
        </p:nvSpPr>
        <p:spPr>
          <a:xfrm>
            <a:off x="1082040" y="1656080"/>
            <a:ext cx="7050900" cy="14700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8" name="Shape 18"/>
          <p:cNvSpPr txBox="1">
            <a:spLocks noGrp="1"/>
          </p:cNvSpPr>
          <p:nvPr>
            <p:ph type="subTitle" idx="1"/>
          </p:nvPr>
        </p:nvSpPr>
        <p:spPr>
          <a:xfrm>
            <a:off x="1082040" y="3230880"/>
            <a:ext cx="7035899" cy="9254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1" name="Shape 21"/>
          <p:cNvSpPr txBox="1">
            <a:spLocks noGrp="1"/>
          </p:cNvSpPr>
          <p:nvPr>
            <p:ph type="body" idx="1"/>
          </p:nvPr>
        </p:nvSpPr>
        <p:spPr>
          <a:xfrm>
            <a:off x="457200" y="1658990"/>
            <a:ext cx="8229600" cy="48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4" name="Shape 24"/>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8" name="Shape 28"/>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9" name="Shape 29"/>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body" idx="1"/>
          </p:nvPr>
        </p:nvSpPr>
        <p:spPr>
          <a:xfrm>
            <a:off x="457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31" name="Shape 31"/>
          <p:cNvSpPr txBox="1">
            <a:spLocks noGrp="1"/>
          </p:cNvSpPr>
          <p:nvPr>
            <p:ph type="body" idx="2"/>
          </p:nvPr>
        </p:nvSpPr>
        <p:spPr>
          <a:xfrm>
            <a:off x="4648200" y="1658990"/>
            <a:ext cx="4038599" cy="4840199"/>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2"/>
        <p:cNvGrpSpPr/>
        <p:nvPr/>
      </p:nvGrpSpPr>
      <p:grpSpPr>
        <a:xfrm>
          <a:off x="0" y="0"/>
          <a:ext cx="0" cy="0"/>
          <a:chOff x="0" y="0"/>
          <a:chExt cx="0" cy="0"/>
        </a:xfrm>
      </p:grpSpPr>
      <p:sp>
        <p:nvSpPr>
          <p:cNvPr id="33" name="Shape 33"/>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6" name="Shape 36"/>
          <p:cNvSpPr txBox="1">
            <a:spLocks noGrp="1"/>
          </p:cNvSpPr>
          <p:nvPr>
            <p:ph type="title"/>
          </p:nvPr>
        </p:nvSpPr>
        <p:spPr>
          <a:xfrm>
            <a:off x="457200" y="274637"/>
            <a:ext cx="8229600" cy="13257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7"/>
        <p:cNvGrpSpPr/>
        <p:nvPr/>
      </p:nvGrpSpPr>
      <p:grpSpPr>
        <a:xfrm>
          <a:off x="0" y="0"/>
          <a:ext cx="0" cy="0"/>
          <a:chOff x="0" y="0"/>
          <a:chExt cx="0" cy="0"/>
        </a:xfrm>
      </p:grpSpPr>
      <p:grpSp>
        <p:nvGrpSpPr>
          <p:cNvPr id="38" name="Shape 38"/>
          <p:cNvGrpSpPr/>
          <p:nvPr/>
        </p:nvGrpSpPr>
        <p:grpSpPr>
          <a:xfrm>
            <a:off x="-6264" y="4933386"/>
            <a:ext cx="9150267" cy="3100650"/>
            <a:chOff x="-6264" y="4933386"/>
            <a:chExt cx="9150267" cy="3100650"/>
          </a:xfrm>
        </p:grpSpPr>
        <p:sp>
          <p:nvSpPr>
            <p:cNvPr id="39" name="Shape 39"/>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40" name="Shape 40"/>
            <p:cNvSpPr/>
            <p:nvPr/>
          </p:nvSpPr>
          <p:spPr>
            <a:xfrm rot="108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41" name="Shape 41"/>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42" name="Shape 42"/>
          <p:cNvSpPr txBox="1">
            <a:spLocks noGrp="1"/>
          </p:cNvSpPr>
          <p:nvPr>
            <p:ph type="body" idx="1"/>
          </p:nvPr>
        </p:nvSpPr>
        <p:spPr>
          <a:xfrm>
            <a:off x="1792288" y="5367337"/>
            <a:ext cx="5486399" cy="804899"/>
          </a:xfrm>
          <a:prstGeom prst="rect">
            <a:avLst/>
          </a:prstGeom>
        </p:spPr>
        <p:txBody>
          <a:bodyPr lIns="91425" tIns="91425" rIns="91425" bIns="91425" anchor="ctr" anchorCtr="0"/>
          <a:lstStyle>
            <a:lvl1pPr algn="ctr">
              <a:spcBef>
                <a:spcPts val="0"/>
              </a:spcBef>
              <a:buSzPct val="100000"/>
              <a:buNone/>
              <a:defRPr sz="24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3"/>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None/>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47" name="Shape 47"/>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_1">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None/>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51" name="Shape 51"/>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spcBef>
                <a:spcPts val="0"/>
              </a:spcBef>
              <a:defRPr sz="1400" b="0" i="0" u="none" strike="noStrike" cap="none" baseline="0">
                <a:solidFill>
                  <a:srgbClr val="FFFFFF"/>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3" name="Shape 53"/>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10" name="Shape 10"/>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Welcome!</a:t>
            </a:r>
          </a:p>
        </p:txBody>
      </p:sp>
      <p:sp>
        <p:nvSpPr>
          <p:cNvPr id="56" name="Shape 5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57" name="Shape 5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58" name="Shape 5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0925"/>
              <a:buFont typeface="Arial"/>
              <a:buChar char="●"/>
            </a:pPr>
            <a:r>
              <a:rPr lang="en-US" sz="5400" b="0" i="0" u="none" strike="noStrike" cap="none" baseline="0">
                <a:solidFill>
                  <a:schemeClr val="dk1"/>
                </a:solidFill>
                <a:latin typeface="Arial"/>
                <a:ea typeface="Arial"/>
                <a:cs typeface="Arial"/>
                <a:sym typeface="Arial"/>
              </a:rPr>
              <a:t>Have a seat anywhere! </a:t>
            </a:r>
          </a:p>
          <a:p>
            <a:pPr marL="0" marR="0" lvl="0" indent="0" algn="l" rtl="0">
              <a:spcBef>
                <a:spcPts val="0"/>
              </a:spcBef>
              <a:buClr>
                <a:schemeClr val="accent1"/>
              </a:buClr>
              <a:buSzPct val="50925"/>
              <a:buFont typeface="Arial"/>
              <a:buChar char="●"/>
            </a:pPr>
            <a:r>
              <a:rPr lang="en-US" sz="5400" b="0" i="0" u="none" strike="noStrike" cap="none" baseline="0">
                <a:solidFill>
                  <a:schemeClr val="dk1"/>
                </a:solidFill>
                <a:latin typeface="Arial"/>
                <a:ea typeface="Arial"/>
                <a:cs typeface="Arial"/>
                <a:sym typeface="Arial"/>
              </a:rPr>
              <a:t>Please place your belongings underneath your desk.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78328" y="274637"/>
            <a:ext cx="8508599" cy="1143000"/>
          </a:xfrm>
          <a:prstGeom prst="rect">
            <a:avLst/>
          </a:prstGeom>
        </p:spPr>
        <p:txBody>
          <a:bodyPr lIns="91425" tIns="91425" rIns="91425" bIns="91425" anchor="t" anchorCtr="0">
            <a:noAutofit/>
          </a:bodyPr>
          <a:lstStyle/>
          <a:p>
            <a:pPr>
              <a:spcBef>
                <a:spcPts val="0"/>
              </a:spcBef>
              <a:buNone/>
            </a:pPr>
            <a:r>
              <a:rPr lang="en-US"/>
              <a:t>OBJECTIVES:</a:t>
            </a:r>
          </a:p>
        </p:txBody>
      </p:sp>
      <p:sp>
        <p:nvSpPr>
          <p:cNvPr id="130" name="Shape 130"/>
          <p:cNvSpPr txBox="1">
            <a:spLocks noGrp="1"/>
          </p:cNvSpPr>
          <p:nvPr>
            <p:ph type="body" idx="1"/>
          </p:nvPr>
        </p:nvSpPr>
        <p:spPr>
          <a:xfrm>
            <a:off x="914400" y="897867"/>
            <a:ext cx="7776600" cy="5121899"/>
          </a:xfrm>
          <a:prstGeom prst="rect">
            <a:avLst/>
          </a:prstGeom>
        </p:spPr>
        <p:txBody>
          <a:bodyPr lIns="91425" tIns="91425" rIns="91425" bIns="91425" anchor="t" anchorCtr="0">
            <a:noAutofit/>
          </a:bodyPr>
          <a:lstStyle/>
          <a:p>
            <a:pPr marL="457200" lvl="0" indent="-431800" rtl="0">
              <a:lnSpc>
                <a:spcPct val="115000"/>
              </a:lnSpc>
              <a:spcBef>
                <a:spcPts val="0"/>
              </a:spcBef>
              <a:buClr>
                <a:schemeClr val="accent1"/>
              </a:buClr>
              <a:buSzPct val="106666"/>
              <a:buFont typeface="Arial"/>
              <a:buChar char="●"/>
            </a:pPr>
            <a:r>
              <a:rPr lang="en-US" sz="3000">
                <a:solidFill>
                  <a:srgbClr val="000000"/>
                </a:solidFill>
              </a:rPr>
              <a:t>employ a variety of writing genres</a:t>
            </a:r>
          </a:p>
          <a:p>
            <a:pPr marL="0" lvl="0" indent="0" rtl="0">
              <a:lnSpc>
                <a:spcPct val="115000"/>
              </a:lnSpc>
              <a:spcBef>
                <a:spcPts val="0"/>
              </a:spcBef>
              <a:buNone/>
            </a:pPr>
            <a:endParaRPr sz="3000">
              <a:solidFill>
                <a:srgbClr val="000000"/>
              </a:solidFill>
            </a:endParaRPr>
          </a:p>
          <a:p>
            <a:pPr marL="457200" lvl="0" indent="-431800" rtl="0">
              <a:lnSpc>
                <a:spcPct val="115000"/>
              </a:lnSpc>
              <a:spcBef>
                <a:spcPts val="0"/>
              </a:spcBef>
              <a:buClr>
                <a:schemeClr val="accent1"/>
              </a:buClr>
              <a:buSzPct val="106666"/>
              <a:buFont typeface="Arial"/>
              <a:buChar char="●"/>
            </a:pPr>
            <a:r>
              <a:rPr lang="en-US" sz="3000">
                <a:solidFill>
                  <a:srgbClr val="000000"/>
                </a:solidFill>
              </a:rPr>
              <a:t>understand and acquire new vocabulary</a:t>
            </a:r>
          </a:p>
          <a:p>
            <a:pPr marL="0" lvl="0" indent="0" rtl="0">
              <a:lnSpc>
                <a:spcPct val="115000"/>
              </a:lnSpc>
              <a:spcBef>
                <a:spcPts val="0"/>
              </a:spcBef>
              <a:buNone/>
            </a:pPr>
            <a:endParaRPr sz="3000">
              <a:solidFill>
                <a:srgbClr val="000000"/>
              </a:solidFill>
            </a:endParaRPr>
          </a:p>
          <a:p>
            <a:pPr marL="457200" lvl="0" indent="-431800" rtl="0">
              <a:lnSpc>
                <a:spcPct val="115000"/>
              </a:lnSpc>
              <a:spcBef>
                <a:spcPts val="0"/>
              </a:spcBef>
              <a:buClr>
                <a:schemeClr val="accent1"/>
              </a:buClr>
              <a:buSzPct val="106666"/>
              <a:buFont typeface="Arial"/>
              <a:buChar char="●"/>
            </a:pPr>
            <a:r>
              <a:rPr lang="en-US" sz="3000">
                <a:solidFill>
                  <a:srgbClr val="000000"/>
                </a:solidFill>
              </a:rPr>
              <a:t>understand literary works by relating them to their contemporary context or historical background</a:t>
            </a: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78331" y="274637"/>
            <a:ext cx="8508300" cy="1143000"/>
          </a:xfrm>
          <a:prstGeom prst="rect">
            <a:avLst/>
          </a:prstGeom>
        </p:spPr>
        <p:txBody>
          <a:bodyPr lIns="91425" tIns="91425" rIns="91425" bIns="91425" anchor="t" anchorCtr="0">
            <a:noAutofit/>
          </a:bodyPr>
          <a:lstStyle/>
          <a:p>
            <a:pPr>
              <a:spcBef>
                <a:spcPts val="0"/>
              </a:spcBef>
              <a:buNone/>
            </a:pPr>
            <a:r>
              <a:rPr lang="en-US"/>
              <a:t>OBJECTIVES:</a:t>
            </a:r>
          </a:p>
        </p:txBody>
      </p:sp>
      <p:sp>
        <p:nvSpPr>
          <p:cNvPr id="136" name="Shape 136"/>
          <p:cNvSpPr txBox="1">
            <a:spLocks noGrp="1"/>
          </p:cNvSpPr>
          <p:nvPr>
            <p:ph type="body" idx="1"/>
          </p:nvPr>
        </p:nvSpPr>
        <p:spPr>
          <a:xfrm>
            <a:off x="914400" y="1027267"/>
            <a:ext cx="7760400" cy="4992599"/>
          </a:xfrm>
          <a:prstGeom prst="rect">
            <a:avLst/>
          </a:prstGeom>
        </p:spPr>
        <p:txBody>
          <a:bodyPr lIns="91425" tIns="91425" rIns="91425" bIns="91425" anchor="t" anchorCtr="0">
            <a:noAutofit/>
          </a:bodyPr>
          <a:lstStyle/>
          <a:p>
            <a:pPr marL="457200" lvl="0" indent="-457200" rtl="0">
              <a:lnSpc>
                <a:spcPct val="115000"/>
              </a:lnSpc>
              <a:spcBef>
                <a:spcPts val="0"/>
              </a:spcBef>
              <a:buClr>
                <a:schemeClr val="accent1"/>
              </a:buClr>
              <a:buSzPct val="100000"/>
              <a:buFont typeface="Arial"/>
              <a:buChar char="●"/>
            </a:pPr>
            <a:r>
              <a:rPr lang="en-US" sz="3600">
                <a:solidFill>
                  <a:srgbClr val="000000"/>
                </a:solidFill>
              </a:rPr>
              <a:t>use research and technology to support writing</a:t>
            </a:r>
          </a:p>
          <a:p>
            <a:pPr marL="0" lvl="0" indent="0" rtl="0">
              <a:lnSpc>
                <a:spcPct val="115000"/>
              </a:lnSpc>
              <a:spcBef>
                <a:spcPts val="0"/>
              </a:spcBef>
              <a:buNone/>
            </a:pPr>
            <a:endParaRPr sz="3600">
              <a:solidFill>
                <a:srgbClr val="000000"/>
              </a:solidFill>
            </a:endParaRPr>
          </a:p>
          <a:p>
            <a:pPr marL="457200" lvl="0" indent="-457200" rtl="0">
              <a:lnSpc>
                <a:spcPct val="115000"/>
              </a:lnSpc>
              <a:spcBef>
                <a:spcPts val="0"/>
              </a:spcBef>
              <a:buClr>
                <a:schemeClr val="accent1"/>
              </a:buClr>
              <a:buSzPct val="100000"/>
              <a:buFont typeface="Arial"/>
              <a:buChar char="●"/>
            </a:pPr>
            <a:r>
              <a:rPr lang="en-US" sz="3600">
                <a:solidFill>
                  <a:srgbClr val="000000"/>
                </a:solidFill>
              </a:rPr>
              <a:t>participate in group and individual activities</a:t>
            </a:r>
          </a:p>
          <a:p>
            <a:pPr>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147225" y="609600"/>
            <a:ext cx="8310899" cy="5286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142" name="Shape 142"/>
          <p:cNvSpPr txBox="1">
            <a:spLocks noGrp="1"/>
          </p:cNvSpPr>
          <p:nvPr>
            <p:ph type="body" idx="1"/>
          </p:nvPr>
        </p:nvSpPr>
        <p:spPr>
          <a:xfrm>
            <a:off x="328400" y="1340925"/>
            <a:ext cx="8358299" cy="4755000"/>
          </a:xfrm>
          <a:prstGeom prst="rect">
            <a:avLst/>
          </a:prstGeom>
          <a:noFill/>
          <a:ln>
            <a:noFill/>
          </a:ln>
        </p:spPr>
        <p:txBody>
          <a:bodyPr lIns="91425" tIns="45700" rIns="91425" bIns="45700" anchor="t" anchorCtr="0">
            <a:noAutofit/>
          </a:bodyPr>
          <a:lstStyle/>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rPr>
              <a:t>Classwork/Homework: 10%</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rPr>
              <a:t>Quizzes: 20% </a:t>
            </a:r>
            <a:r>
              <a:rPr lang="en-US" sz="3600"/>
              <a:t>    </a:t>
            </a:r>
            <a:r>
              <a:rPr lang="en-US" sz="3600" i="1"/>
              <a:t>*Expect pop quizzes! </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rPr>
              <a:t>Tests/Projects: </a:t>
            </a:r>
            <a:r>
              <a:rPr lang="en-US" sz="3600"/>
              <a:t>4</a:t>
            </a:r>
            <a:r>
              <a:rPr lang="en-US" sz="3600" b="0" i="0" u="none" strike="noStrike" cap="none" baseline="0">
                <a:solidFill>
                  <a:schemeClr val="dk1"/>
                </a:solidFill>
              </a:rPr>
              <a:t>0%</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rPr>
              <a:t>Research: </a:t>
            </a:r>
            <a:r>
              <a:rPr lang="en-US" sz="3600"/>
              <a:t>1</a:t>
            </a:r>
            <a:r>
              <a:rPr lang="en-US" sz="3600" b="0" i="0" u="none" strike="noStrike" cap="none" baseline="0">
                <a:solidFill>
                  <a:schemeClr val="dk1"/>
                </a:solidFill>
              </a:rPr>
              <a:t>0% for </a:t>
            </a:r>
            <a:r>
              <a:rPr lang="en-US" sz="3600"/>
              <a:t>freshmen </a:t>
            </a:r>
            <a:r>
              <a:rPr lang="en-US" sz="3600" i="1"/>
              <a:t>*increase each year </a:t>
            </a:r>
          </a:p>
          <a:p>
            <a:pPr marL="0" marR="0" lvl="0" indent="0" algn="l" rtl="0">
              <a:spcBef>
                <a:spcPts val="580"/>
              </a:spcBef>
              <a:buClr>
                <a:schemeClr val="accent1"/>
              </a:buClr>
              <a:buSzPct val="51388"/>
              <a:buFont typeface="Arial"/>
              <a:buChar char="●"/>
            </a:pPr>
            <a:r>
              <a:rPr lang="en-US" sz="3600" b="0" i="0" u="none" strike="noStrike" cap="none" baseline="0">
                <a:solidFill>
                  <a:schemeClr val="dk1"/>
                </a:solidFill>
              </a:rPr>
              <a:t>Final Exam: 20% </a:t>
            </a:r>
          </a:p>
          <a:p>
            <a:pPr marL="0" marR="0" lvl="0" indent="0" algn="l" rtl="0">
              <a:spcBef>
                <a:spcPts val="580"/>
              </a:spcBef>
              <a:buNone/>
            </a:pPr>
            <a:endParaRPr sz="2600" b="0" i="0" u="none" strike="noStrike" cap="none" baseline="0">
              <a:solidFill>
                <a:schemeClr val="dk1"/>
              </a:solidFill>
            </a:endParaRPr>
          </a:p>
        </p:txBody>
      </p:sp>
      <p:sp>
        <p:nvSpPr>
          <p:cNvPr id="143" name="Shape 143"/>
          <p:cNvSpPr txBox="1"/>
          <p:nvPr/>
        </p:nvSpPr>
        <p:spPr>
          <a:xfrm>
            <a:off x="685800" y="6248400"/>
            <a:ext cx="19049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44" name="Shape 144"/>
          <p:cNvSpPr txBox="1"/>
          <p:nvPr/>
        </p:nvSpPr>
        <p:spPr>
          <a:xfrm>
            <a:off x="3124200" y="6248400"/>
            <a:ext cx="2895600"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45" name="Shape 145"/>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noAutofit/>
          </a:bodyPr>
          <a:lstStyle/>
          <a:p>
            <a:pPr marL="0" marR="0" lvl="0" indent="0" algn="ctr" rtl="0">
              <a:spcBef>
                <a:spcPts val="0"/>
              </a:spcBef>
              <a:buSzPct val="25000"/>
              <a:buNone/>
            </a:pPr>
            <a:r>
              <a:rPr lang="en-US"/>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685800" y="609600"/>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b="0">
                <a:latin typeface="Arial"/>
                <a:ea typeface="Arial"/>
                <a:cs typeface="Arial"/>
                <a:sym typeface="Arial"/>
              </a:rPr>
              <a:t>How is high school different from middle school</a:t>
            </a:r>
            <a:r>
              <a:rPr lang="en-US" sz="4000" b="0" i="0" u="none" strike="noStrike" cap="none" baseline="0">
                <a:solidFill>
                  <a:schemeClr val="dk2"/>
                </a:solidFill>
                <a:latin typeface="Arial"/>
                <a:ea typeface="Arial"/>
                <a:cs typeface="Arial"/>
                <a:sym typeface="Arial"/>
              </a:rPr>
              <a:t>?</a:t>
            </a:r>
          </a:p>
        </p:txBody>
      </p:sp>
      <p:sp>
        <p:nvSpPr>
          <p:cNvPr id="151" name="Shape 151"/>
          <p:cNvSpPr txBox="1">
            <a:spLocks noGrp="1"/>
          </p:cNvSpPr>
          <p:nvPr>
            <p:ph type="body" idx="1"/>
          </p:nvPr>
        </p:nvSpPr>
        <p:spPr>
          <a:xfrm>
            <a:off x="685800" y="1752600"/>
            <a:ext cx="8001000" cy="5202600"/>
          </a:xfrm>
          <a:prstGeom prst="rect">
            <a:avLst/>
          </a:prstGeom>
          <a:noFill/>
          <a:ln>
            <a:noFill/>
          </a:ln>
        </p:spPr>
        <p:txBody>
          <a:bodyPr lIns="91425" tIns="45700" rIns="91425" bIns="45700" anchor="t" anchorCtr="0">
            <a:noAutofit/>
          </a:bodyPr>
          <a:lstStyle/>
          <a:p>
            <a:pPr marL="457200" marR="0" lvl="0" indent="-419100" algn="l" rtl="0">
              <a:spcBef>
                <a:spcPts val="58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Colleges are looking at you now</a:t>
            </a:r>
            <a:r>
              <a:rPr lang="en-US" sz="3000">
                <a:latin typeface="Arial"/>
                <a:ea typeface="Arial"/>
                <a:cs typeface="Arial"/>
                <a:sym typeface="Arial"/>
              </a:rPr>
              <a:t>! </a:t>
            </a:r>
          </a:p>
          <a:p>
            <a:pPr marL="0" marR="0" lvl="0" indent="0" algn="l" rtl="0">
              <a:spcBef>
                <a:spcPts val="580"/>
              </a:spcBef>
              <a:buNone/>
            </a:pPr>
            <a:endParaRPr sz="3000">
              <a:latin typeface="Arial"/>
              <a:ea typeface="Arial"/>
              <a:cs typeface="Arial"/>
              <a:sym typeface="Arial"/>
            </a:endParaRPr>
          </a:p>
          <a:p>
            <a:pPr marL="457200" marR="0" lvl="0" indent="-419100" algn="l" rtl="0">
              <a:spcBef>
                <a:spcPts val="580"/>
              </a:spcBef>
              <a:buClr>
                <a:schemeClr val="accent1"/>
              </a:buClr>
              <a:buSzPct val="100000"/>
              <a:buFont typeface="Arial"/>
              <a:buChar char="●"/>
            </a:pPr>
            <a:r>
              <a:rPr lang="en-US" sz="3000">
                <a:latin typeface="Arial"/>
                <a:ea typeface="Arial"/>
                <a:cs typeface="Arial"/>
                <a:sym typeface="Arial"/>
              </a:rPr>
              <a:t>2 report cards (one each semester) </a:t>
            </a:r>
          </a:p>
          <a:p>
            <a:pPr marL="0" marR="0" lvl="0" indent="0" algn="l" rtl="0">
              <a:spcBef>
                <a:spcPts val="580"/>
              </a:spcBef>
              <a:buNone/>
            </a:pPr>
            <a:endParaRPr sz="3000">
              <a:latin typeface="Arial"/>
              <a:ea typeface="Arial"/>
              <a:cs typeface="Arial"/>
              <a:sym typeface="Arial"/>
            </a:endParaRPr>
          </a:p>
          <a:p>
            <a:pPr marL="457200" marR="0" lvl="0" indent="-419100" algn="l" rtl="0">
              <a:spcBef>
                <a:spcPts val="580"/>
              </a:spcBef>
              <a:buClr>
                <a:schemeClr val="accent1"/>
              </a:buClr>
              <a:buSzPct val="100000"/>
              <a:buFont typeface="Arial"/>
              <a:buChar char="●"/>
            </a:pPr>
            <a:r>
              <a:rPr lang="en-US" sz="3000">
                <a:latin typeface="Arial"/>
                <a:ea typeface="Arial"/>
                <a:cs typeface="Arial"/>
                <a:sym typeface="Arial"/>
              </a:rPr>
              <a:t>College readiness. . . Heavy emphasis on research and writing</a:t>
            </a:r>
          </a:p>
          <a:p>
            <a:pPr marL="0" marR="0" lvl="0" indent="0" algn="l" rtl="0">
              <a:spcBef>
                <a:spcPts val="580"/>
              </a:spcBef>
              <a:buNone/>
            </a:pPr>
            <a:endParaRPr sz="3000">
              <a:latin typeface="Arial"/>
              <a:ea typeface="Arial"/>
              <a:cs typeface="Arial"/>
              <a:sym typeface="Arial"/>
            </a:endParaRPr>
          </a:p>
          <a:p>
            <a:pPr marL="457200" marR="0" lvl="0" indent="-419100" algn="l" rtl="0">
              <a:spcBef>
                <a:spcPts val="580"/>
              </a:spcBef>
              <a:buClr>
                <a:schemeClr val="accent1"/>
              </a:buClr>
              <a:buSzPct val="100000"/>
              <a:buFont typeface="Arial"/>
              <a:buChar char="●"/>
            </a:pPr>
            <a:r>
              <a:rPr lang="en-US" sz="3000">
                <a:latin typeface="Arial"/>
                <a:ea typeface="Arial"/>
                <a:cs typeface="Arial"/>
                <a:sym typeface="Arial"/>
              </a:rPr>
              <a:t>YOU are the responsible young adult now. </a:t>
            </a:r>
          </a:p>
          <a:p>
            <a:pPr marL="0" marR="0" lvl="0" indent="0" algn="l" rtl="0">
              <a:spcBef>
                <a:spcPts val="580"/>
              </a:spcBef>
              <a:buNone/>
            </a:pPr>
            <a:endParaRPr sz="3000">
              <a:latin typeface="Arial"/>
              <a:ea typeface="Arial"/>
              <a:cs typeface="Arial"/>
              <a:sym typeface="Arial"/>
            </a:endParaRPr>
          </a:p>
          <a:p>
            <a:pPr marL="0" marR="0" lvl="0" indent="0" algn="l" rtl="0">
              <a:spcBef>
                <a:spcPts val="580"/>
              </a:spcBef>
              <a:buNone/>
            </a:pPr>
            <a:endParaRPr sz="3000">
              <a:latin typeface="Arial"/>
              <a:ea typeface="Arial"/>
              <a:cs typeface="Arial"/>
              <a:sym typeface="Arial"/>
            </a:endParaRPr>
          </a:p>
          <a:p>
            <a:pPr marL="0" marR="0" lvl="0" indent="0" algn="l" rtl="0">
              <a:spcBef>
                <a:spcPts val="580"/>
              </a:spcBef>
              <a:buNone/>
            </a:pPr>
            <a:endParaRPr sz="3000" b="1"/>
          </a:p>
          <a:p>
            <a:pPr marL="0" marR="0" lvl="0" indent="0" algn="l" rtl="0">
              <a:spcBef>
                <a:spcPts val="580"/>
              </a:spcBef>
              <a:buNone/>
            </a:pPr>
            <a:endParaRPr sz="3600" b="0" i="0" u="none" strike="noStrike" cap="none" baseline="0">
              <a:solidFill>
                <a:schemeClr val="dk1"/>
              </a:solidFill>
              <a:latin typeface="Arial"/>
              <a:ea typeface="Arial"/>
              <a:cs typeface="Arial"/>
              <a:sym typeface="Arial"/>
            </a:endParaRPr>
          </a:p>
          <a:p>
            <a:pPr marL="0" marR="0" lvl="0" indent="0" algn="l" rtl="0">
              <a:spcBef>
                <a:spcPts val="580"/>
              </a:spcBef>
              <a:buNone/>
            </a:pPr>
            <a:endParaRPr/>
          </a:p>
          <a:p>
            <a:pPr marL="0" marR="0" lvl="0" indent="0" algn="l" rtl="0">
              <a:spcBef>
                <a:spcPts val="580"/>
              </a:spcBef>
              <a:buNone/>
            </a:pPr>
            <a:endParaRPr sz="2600" b="0" i="0" u="none" strike="noStrike" cap="none" baseline="0">
              <a:solidFill>
                <a:schemeClr val="dk1"/>
              </a:solidFill>
              <a:latin typeface="Arial"/>
              <a:ea typeface="Arial"/>
              <a:cs typeface="Arial"/>
              <a:sym typeface="Arial"/>
            </a:endParaRPr>
          </a:p>
        </p:txBody>
      </p:sp>
      <p:sp>
        <p:nvSpPr>
          <p:cNvPr id="152" name="Shape 152"/>
          <p:cNvSpPr txBox="1"/>
          <p:nvPr/>
        </p:nvSpPr>
        <p:spPr>
          <a:xfrm>
            <a:off x="685800" y="6248400"/>
            <a:ext cx="1904999" cy="457200"/>
          </a:xfrm>
          <a:prstGeom prst="rect">
            <a:avLst/>
          </a:prstGeom>
          <a:noFill/>
          <a:ln>
            <a:noFill/>
          </a:ln>
        </p:spPr>
        <p:txBody>
          <a:bodyPr lIns="91425" tIns="45700" rIns="91425" bIns="45700" anchor="ctr" anchorCtr="0">
            <a:noAutofit/>
          </a:bodyPr>
          <a:lstStyle/>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p:nvPr/>
        </p:nvSpPr>
        <p:spPr>
          <a:xfrm>
            <a:off x="556550" y="1113075"/>
            <a:ext cx="7845299" cy="5026800"/>
          </a:xfrm>
          <a:prstGeom prst="rect">
            <a:avLst/>
          </a:prstGeom>
          <a:noFill/>
          <a:ln>
            <a:noFill/>
          </a:ln>
        </p:spPr>
        <p:txBody>
          <a:bodyPr lIns="91425" tIns="91425" rIns="91425" bIns="91425" anchor="t" anchorCtr="0">
            <a:noAutofit/>
          </a:bodyPr>
          <a:lstStyle/>
          <a:p>
            <a:pPr lvl="0" rtl="0">
              <a:spcBef>
                <a:spcPts val="0"/>
              </a:spcBef>
              <a:buNone/>
            </a:pPr>
            <a:endParaRPr sz="4800"/>
          </a:p>
          <a:p>
            <a:pPr lvl="0" rtl="0">
              <a:spcBef>
                <a:spcPts val="0"/>
              </a:spcBef>
              <a:buNone/>
            </a:pPr>
            <a:endParaRPr sz="4800"/>
          </a:p>
          <a:p>
            <a:pPr lvl="0" algn="ctr" rtl="0">
              <a:spcBef>
                <a:spcPts val="0"/>
              </a:spcBef>
              <a:buNone/>
            </a:pPr>
            <a:r>
              <a:rPr lang="en-US" sz="4800"/>
              <a:t>No Shakespeare this year! :)  :(   :)   :(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subTitle" idx="1"/>
          </p:nvPr>
        </p:nvSpPr>
        <p:spPr>
          <a:xfrm>
            <a:off x="1082040" y="3230880"/>
            <a:ext cx="7035899" cy="925499"/>
          </a:xfrm>
          <a:prstGeom prst="rect">
            <a:avLst/>
          </a:prstGeom>
          <a:noFill/>
          <a:ln>
            <a:noFill/>
          </a:ln>
        </p:spPr>
        <p:txBody>
          <a:bodyPr lIns="91425" tIns="45700" rIns="91425" bIns="45700" anchor="t" anchorCtr="0">
            <a:no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163" name="Shape 16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64" name="Shape 16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65" name="Shape 165"/>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no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166" name="Shape 166"/>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172" name="Shape 17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73" name="Shape 17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74" name="Shape 174"/>
          <p:cNvSpPr txBox="1">
            <a:spLocks noGrp="1"/>
          </p:cNvSpPr>
          <p:nvPr>
            <p:ph type="body" idx="1"/>
          </p:nvPr>
        </p:nvSpPr>
        <p:spPr>
          <a:xfrm>
            <a:off x="396826" y="1286042"/>
            <a:ext cx="8289899" cy="51866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00FF"/>
                </a:solidFill>
                <a:latin typeface="Arial"/>
                <a:ea typeface="Arial"/>
                <a:cs typeface="Arial"/>
                <a:sym typeface="Arial"/>
              </a:rPr>
              <a:t>BLUE </a:t>
            </a:r>
            <a:r>
              <a:rPr lang="en-US" sz="2800" b="0" i="0" u="none" strike="noStrike" cap="none" baseline="0">
                <a:solidFill>
                  <a:schemeClr val="dk1"/>
                </a:solidFill>
                <a:latin typeface="Arial"/>
                <a:ea typeface="Arial"/>
                <a:cs typeface="Arial"/>
                <a:sym typeface="Arial"/>
              </a:rPr>
              <a:t>or </a:t>
            </a:r>
            <a:r>
              <a:rPr lang="en-US" sz="2800" b="1" i="0" u="none" strike="noStrike" cap="none" baseline="0">
                <a:solidFill>
                  <a:schemeClr val="dk1"/>
                </a:solidFill>
                <a:latin typeface="Arial"/>
                <a:ea typeface="Arial"/>
                <a:cs typeface="Arial"/>
                <a:sym typeface="Arial"/>
              </a:rPr>
              <a:t>BLACK</a:t>
            </a:r>
            <a:r>
              <a:rPr lang="en-US" sz="2800" b="0" i="0" u="none" strike="noStrike" cap="none" baseline="0">
                <a:solidFill>
                  <a:schemeClr val="dk1"/>
                </a:solidFill>
                <a:latin typeface="Arial"/>
                <a:ea typeface="Arial"/>
                <a:cs typeface="Arial"/>
                <a:sym typeface="Arial"/>
              </a:rPr>
              <a:t> ink or pencil. </a:t>
            </a:r>
          </a:p>
          <a:p>
            <a:pPr marL="0" marR="0" lvl="0" indent="0" algn="l" rtl="0">
              <a:lnSpc>
                <a:spcPct val="90000"/>
              </a:lnSpc>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spcBef>
                <a:spcPts val="0"/>
              </a:spcBef>
              <a:buNone/>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pPr marL="0" marR="0" lvl="0" indent="0" algn="l" rtl="0">
              <a:lnSpc>
                <a:spcPct val="90000"/>
              </a:lnSpc>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Listen Carefully. . . </a:t>
            </a:r>
          </a:p>
        </p:txBody>
      </p:sp>
      <p:sp>
        <p:nvSpPr>
          <p:cNvPr id="180" name="Shape 180"/>
          <p:cNvSpPr txBox="1">
            <a:spLocks noGrp="1"/>
          </p:cNvSpPr>
          <p:nvPr>
            <p:ph type="body" idx="1"/>
          </p:nvPr>
        </p:nvSpPr>
        <p:spPr>
          <a:xfrm>
            <a:off x="914400" y="1447800"/>
            <a:ext cx="7505099" cy="4572000"/>
          </a:xfrm>
          <a:prstGeom prst="rect">
            <a:avLst/>
          </a:prstGeom>
        </p:spPr>
        <p:txBody>
          <a:bodyPr lIns="91425" tIns="91425" rIns="91425" bIns="91425" anchor="t" anchorCtr="0">
            <a:noAutofit/>
          </a:bodyPr>
          <a:lstStyle/>
          <a:p>
            <a:pPr>
              <a:spcBef>
                <a:spcPts val="0"/>
              </a:spcBef>
              <a:buNone/>
            </a:pPr>
            <a:r>
              <a:rPr lang="en-US" sz="3600" i="1">
                <a:latin typeface="Arial"/>
                <a:ea typeface="Arial"/>
                <a:cs typeface="Arial"/>
                <a:sym typeface="Arial"/>
              </a:rPr>
              <a:t>****The exception to this is with your major essays and research papers, in which there will be a </a:t>
            </a:r>
            <a:r>
              <a:rPr lang="en-US" sz="3600" b="1" i="1">
                <a:latin typeface="Arial"/>
                <a:ea typeface="Arial"/>
                <a:cs typeface="Arial"/>
                <a:sym typeface="Arial"/>
              </a:rPr>
              <a:t>ten</a:t>
            </a:r>
            <a:r>
              <a:rPr lang="en-US" sz="3600" i="1">
                <a:latin typeface="Arial"/>
                <a:ea typeface="Arial"/>
                <a:cs typeface="Arial"/>
                <a:sym typeface="Arial"/>
              </a:rPr>
              <a:t> </a:t>
            </a:r>
            <a:r>
              <a:rPr lang="en-US" sz="3600" b="1" i="1">
                <a:latin typeface="Arial"/>
                <a:ea typeface="Arial"/>
                <a:cs typeface="Arial"/>
                <a:sym typeface="Arial"/>
              </a:rPr>
              <a:t>point</a:t>
            </a:r>
            <a:r>
              <a:rPr lang="en-US" sz="3600" i="1">
                <a:latin typeface="Arial"/>
                <a:ea typeface="Arial"/>
                <a:cs typeface="Arial"/>
                <a:sym typeface="Arial"/>
              </a:rPr>
              <a:t> </a:t>
            </a:r>
            <a:r>
              <a:rPr lang="en-US" sz="3600" b="1" i="1">
                <a:latin typeface="Arial"/>
                <a:ea typeface="Arial"/>
                <a:cs typeface="Arial"/>
                <a:sym typeface="Arial"/>
              </a:rPr>
              <a:t>deduction</a:t>
            </a:r>
            <a:r>
              <a:rPr lang="en-US" sz="3600" i="1">
                <a:latin typeface="Arial"/>
                <a:ea typeface="Arial"/>
                <a:cs typeface="Arial"/>
                <a:sym typeface="Arial"/>
              </a:rPr>
              <a:t> </a:t>
            </a:r>
            <a:r>
              <a:rPr lang="en-US" sz="3600" b="1" i="1">
                <a:latin typeface="Arial"/>
                <a:ea typeface="Arial"/>
                <a:cs typeface="Arial"/>
                <a:sym typeface="Arial"/>
              </a:rPr>
              <a:t>per day</a:t>
            </a:r>
            <a:r>
              <a:rPr lang="en-US" sz="3600" i="1">
                <a:latin typeface="Arial"/>
                <a:ea typeface="Arial"/>
                <a:cs typeface="Arial"/>
                <a:sym typeface="Arial"/>
              </a:rPr>
              <a:t> it is late.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170375" y="274627"/>
            <a:ext cx="8516399" cy="872099"/>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186" name="Shape 18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87" name="Shape 18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88" name="Shape 188"/>
          <p:cNvSpPr txBox="1">
            <a:spLocks noGrp="1"/>
          </p:cNvSpPr>
          <p:nvPr>
            <p:ph type="body" idx="1"/>
          </p:nvPr>
        </p:nvSpPr>
        <p:spPr>
          <a:xfrm>
            <a:off x="214225" y="1087550"/>
            <a:ext cx="8472599" cy="5417099"/>
          </a:xfrm>
          <a:prstGeom prst="rect">
            <a:avLst/>
          </a:prstGeom>
          <a:noFill/>
          <a:ln>
            <a:noFill/>
          </a:ln>
        </p:spPr>
        <p:txBody>
          <a:bodyPr lIns="91425" tIns="45700" rIns="91425" bIns="45700" anchor="t" anchorCtr="0">
            <a:noAutofit/>
          </a:bodyPr>
          <a:lstStyle/>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HOMEWORK needs to be turned in at the </a:t>
            </a:r>
            <a:r>
              <a:rPr lang="en-US" sz="3000" b="0" i="1" u="none" strike="noStrike" cap="none" baseline="0">
                <a:solidFill>
                  <a:schemeClr val="dk1"/>
                </a:solidFill>
                <a:latin typeface="Arial"/>
                <a:ea typeface="Arial"/>
                <a:cs typeface="Arial"/>
                <a:sym typeface="Arial"/>
              </a:rPr>
              <a:t>beginning </a:t>
            </a:r>
            <a:r>
              <a:rPr lang="en-US" sz="3000" b="0" i="0" u="none" strike="noStrike" cap="none" baseline="0">
                <a:solidFill>
                  <a:schemeClr val="dk1"/>
                </a:solidFill>
                <a:latin typeface="Arial"/>
                <a:ea typeface="Arial"/>
                <a:cs typeface="Arial"/>
                <a:sym typeface="Arial"/>
              </a:rPr>
              <a:t>of class.</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Trash needs to be thrown away at the beginning or end of class.</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have a cold, grab some tissue </a:t>
            </a:r>
            <a:r>
              <a:rPr lang="en-US" sz="3000" b="0" i="1" u="none" strike="noStrike" cap="none" baseline="0">
                <a:solidFill>
                  <a:schemeClr val="dk1"/>
                </a:solidFill>
                <a:latin typeface="Arial"/>
                <a:ea typeface="Arial"/>
                <a:cs typeface="Arial"/>
                <a:sym typeface="Arial"/>
              </a:rPr>
              <a:t>before </a:t>
            </a:r>
            <a:r>
              <a:rPr lang="en-US" sz="3000" b="0" i="0" u="none" strike="noStrike" cap="none" baseline="0">
                <a:solidFill>
                  <a:schemeClr val="dk1"/>
                </a:solidFill>
                <a:latin typeface="Arial"/>
                <a:ea typeface="Arial"/>
                <a:cs typeface="Arial"/>
                <a:sym typeface="Arial"/>
              </a:rPr>
              <a:t>class. </a:t>
            </a:r>
          </a:p>
          <a:p>
            <a:pPr marL="0" marR="0" lvl="0" indent="0" algn="l" rtl="0">
              <a:lnSpc>
                <a:spcPct val="90000"/>
              </a:lnSpc>
              <a:spcBef>
                <a:spcPts val="0"/>
              </a:spcBef>
              <a:buNone/>
            </a:pPr>
            <a:endParaRPr sz="3000">
              <a:latin typeface="Arial"/>
              <a:ea typeface="Arial"/>
              <a:cs typeface="Arial"/>
              <a:sym typeface="Arial"/>
            </a:endParaRPr>
          </a:p>
          <a:p>
            <a:pPr marL="0" marR="0" lvl="0" indent="-730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have an unsharpened pencil, think </a:t>
            </a:r>
            <a:r>
              <a:rPr lang="en-US" sz="3000" b="0" i="1" u="none" strike="noStrike" cap="none" baseline="0">
                <a:solidFill>
                  <a:schemeClr val="dk1"/>
                </a:solidFill>
                <a:latin typeface="Arial"/>
                <a:ea typeface="Arial"/>
                <a:cs typeface="Arial"/>
                <a:sym typeface="Arial"/>
              </a:rPr>
              <a:t>ahead</a:t>
            </a:r>
            <a:r>
              <a:rPr lang="en-US" sz="3000" b="0" i="0" u="none" strike="noStrike" cap="none" baseline="0">
                <a:solidFill>
                  <a:schemeClr val="dk1"/>
                </a:solidFill>
                <a:latin typeface="Arial"/>
                <a:ea typeface="Arial"/>
                <a:cs typeface="Arial"/>
                <a:sym typeface="Arial"/>
              </a:rPr>
              <a:t> and sharpen it before the bell rings.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 . . </a:t>
            </a:r>
          </a:p>
        </p:txBody>
      </p:sp>
      <p:sp>
        <p:nvSpPr>
          <p:cNvPr id="196" name="Shape 196"/>
          <p:cNvSpPr txBox="1">
            <a:spLocks noGrp="1"/>
          </p:cNvSpPr>
          <p:nvPr>
            <p:ph type="body" idx="1"/>
          </p:nvPr>
        </p:nvSpPr>
        <p:spPr>
          <a:xfrm>
            <a:off x="914400" y="1447800"/>
            <a:ext cx="7772400" cy="4572000"/>
          </a:xfrm>
          <a:prstGeom prst="rect">
            <a:avLst/>
          </a:prstGeom>
        </p:spPr>
        <p:txBody>
          <a:bodyPr lIns="91425" tIns="91425" rIns="91425" bIns="91425" anchor="t" anchorCtr="0">
            <a:noAutofit/>
          </a:bodyPr>
          <a:lstStyle/>
          <a:p>
            <a:pPr algn="ctr" rtl="0">
              <a:spcBef>
                <a:spcPts val="0"/>
              </a:spcBef>
              <a:buNone/>
            </a:pPr>
            <a:endParaRPr sz="3600"/>
          </a:p>
          <a:p>
            <a:pPr algn="ctr" rtl="0">
              <a:spcBef>
                <a:spcPts val="0"/>
              </a:spcBef>
              <a:buNone/>
            </a:pPr>
            <a:endParaRPr sz="3600"/>
          </a:p>
          <a:p>
            <a:pPr algn="ctr">
              <a:spcBef>
                <a:spcPts val="0"/>
              </a:spcBef>
              <a:buNone/>
            </a:pPr>
            <a:r>
              <a:rPr lang="en-US" sz="3600"/>
              <a:t>Basically, stay seated unless you have permission otherwise to get up.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subTitle" idx="1"/>
          </p:nvPr>
        </p:nvSpPr>
        <p:spPr>
          <a:xfrm>
            <a:off x="1371600" y="4341725"/>
            <a:ext cx="6400799" cy="1752600"/>
          </a:xfrm>
          <a:prstGeom prst="rect">
            <a:avLst/>
          </a:prstGeom>
          <a:noFill/>
          <a:ln>
            <a:noFill/>
          </a:ln>
        </p:spPr>
        <p:txBody>
          <a:bodyPr lIns="91425" tIns="45700" rIns="91425" bIns="45700" anchor="t" anchorCtr="0">
            <a:noAutofit/>
          </a:bodyPr>
          <a:lstStyle/>
          <a:p>
            <a:pPr marL="0" marR="0" lvl="0" indent="0" algn="ctr" rtl="0">
              <a:spcBef>
                <a:spcPts val="580"/>
              </a:spcBef>
              <a:buClr>
                <a:schemeClr val="accent1"/>
              </a:buClr>
              <a:buSzPct val="25000"/>
              <a:buFont typeface="Arial"/>
              <a:buNone/>
            </a:pPr>
            <a:r>
              <a:rPr lang="en-US" sz="3000" b="1">
                <a:solidFill>
                  <a:schemeClr val="accent2"/>
                </a:solidFill>
                <a:latin typeface="Arial"/>
                <a:ea typeface="Arial"/>
                <a:cs typeface="Arial"/>
                <a:sym typeface="Arial"/>
              </a:rPr>
              <a:t>9th Grade </a:t>
            </a:r>
            <a:r>
              <a:rPr lang="en-US" sz="3000" b="1" i="0">
                <a:solidFill>
                  <a:schemeClr val="accent2"/>
                </a:solidFill>
                <a:latin typeface="Arial"/>
                <a:ea typeface="Arial"/>
                <a:cs typeface="Arial"/>
                <a:sym typeface="Arial"/>
              </a:rPr>
              <a:t>Literature &amp; Composition </a:t>
            </a:r>
          </a:p>
          <a:p>
            <a:pPr marL="0" marR="0" lvl="0" indent="0" algn="ctr" rtl="0">
              <a:spcBef>
                <a:spcPts val="580"/>
              </a:spcBef>
              <a:buClr>
                <a:schemeClr val="accent1"/>
              </a:buClr>
              <a:buSzPct val="25000"/>
              <a:buFont typeface="Arial"/>
              <a:buNone/>
            </a:pPr>
            <a:r>
              <a:rPr lang="en-US" sz="3000" b="1" i="0">
                <a:solidFill>
                  <a:schemeClr val="accent2"/>
                </a:solidFill>
                <a:latin typeface="Arial"/>
                <a:ea typeface="Arial"/>
                <a:cs typeface="Arial"/>
                <a:sym typeface="Arial"/>
              </a:rPr>
              <a:t>Fall 2014</a:t>
            </a:r>
          </a:p>
        </p:txBody>
      </p:sp>
      <p:sp>
        <p:nvSpPr>
          <p:cNvPr id="64" name="Shape 6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65" name="Shape 6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66" name="Shape 66"/>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no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Welcome to Ms. </a:t>
            </a:r>
            <a:r>
              <a:rPr lang="en-US" sz="4000">
                <a:solidFill>
                  <a:srgbClr val="FFFFFF"/>
                </a:solidFill>
                <a:latin typeface="Arial"/>
                <a:ea typeface="Arial"/>
                <a:cs typeface="Arial"/>
                <a:sym typeface="Arial"/>
              </a:rPr>
              <a:t>Swanson</a:t>
            </a:r>
            <a:r>
              <a:rPr lang="en-US" sz="4000" b="0" i="0" u="none" strike="noStrike" cap="none" baseline="0">
                <a:solidFill>
                  <a:srgbClr val="FFFFFF"/>
                </a:solidFill>
                <a:latin typeface="Arial"/>
                <a:ea typeface="Arial"/>
                <a:cs typeface="Arial"/>
                <a:sym typeface="Arial"/>
              </a:rPr>
              <a:t>’s English class! </a:t>
            </a:r>
          </a:p>
        </p:txBody>
      </p:sp>
      <p:sp>
        <p:nvSpPr>
          <p:cNvPr id="67" name="Shape 67"/>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noAutofit/>
          </a:bodyPr>
          <a:lstStyle/>
          <a:p>
            <a:pPr marL="0" marR="0" lvl="0" indent="0" algn="l" rtl="0">
              <a:spcBef>
                <a:spcPts val="0"/>
              </a:spcBef>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54201" y="274637"/>
            <a:ext cx="85325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Be responsible. </a:t>
            </a:r>
          </a:p>
        </p:txBody>
      </p:sp>
      <p:sp>
        <p:nvSpPr>
          <p:cNvPr id="202" name="Shape 20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03" name="Shape 20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04" name="Shape 204"/>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NOTE: IF YOU ARE NOT IN YOUR SEAT WHEN THE BELL RINGS, YOU ARE TARDY.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80000"/>
              </a:lnSpc>
              <a:spcBef>
                <a:spcPts val="0"/>
              </a:spcBef>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80000"/>
              </a:lnSpc>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“Who cares if I’m tardy?”</a:t>
            </a:r>
          </a:p>
        </p:txBody>
      </p:sp>
      <p:sp>
        <p:nvSpPr>
          <p:cNvPr id="210" name="Shape 210"/>
          <p:cNvSpPr txBox="1">
            <a:spLocks noGrp="1"/>
          </p:cNvSpPr>
          <p:nvPr>
            <p:ph type="body" idx="1"/>
          </p:nvPr>
        </p:nvSpPr>
        <p:spPr>
          <a:xfrm>
            <a:off x="421300" y="1383150"/>
            <a:ext cx="7880099" cy="4434299"/>
          </a:xfrm>
          <a:prstGeom prst="rect">
            <a:avLst/>
          </a:prstGeom>
        </p:spPr>
        <p:txBody>
          <a:bodyPr lIns="91425" tIns="91425" rIns="91425" bIns="91425" anchor="t" anchorCtr="0">
            <a:noAutofit/>
          </a:bodyPr>
          <a:lstStyle/>
          <a:p>
            <a:pPr algn="ctr" rtl="0">
              <a:spcBef>
                <a:spcPts val="0"/>
              </a:spcBef>
              <a:buNone/>
            </a:pPr>
            <a:r>
              <a:rPr lang="en-US"/>
              <a:t>Answer: You do.</a:t>
            </a:r>
          </a:p>
          <a:p>
            <a:pPr algn="ctr" rtl="0">
              <a:spcBef>
                <a:spcPts val="0"/>
              </a:spcBef>
              <a:buNone/>
            </a:pPr>
            <a:endParaRPr/>
          </a:p>
          <a:p>
            <a:pPr algn="ctr" rtl="0">
              <a:spcBef>
                <a:spcPts val="0"/>
              </a:spcBef>
              <a:buNone/>
            </a:pPr>
            <a:r>
              <a:rPr lang="en-US"/>
              <a:t>1. Detentions by the third tardy. . . </a:t>
            </a:r>
          </a:p>
          <a:p>
            <a:pPr algn="ctr" rtl="0">
              <a:spcBef>
                <a:spcPts val="0"/>
              </a:spcBef>
              <a:buNone/>
            </a:pPr>
            <a:endParaRPr/>
          </a:p>
          <a:p>
            <a:pPr algn="l">
              <a:spcBef>
                <a:spcPts val="0"/>
              </a:spcBef>
              <a:buNone/>
            </a:pPr>
            <a:r>
              <a:rPr lang="en-US"/>
              <a:t>				2</a:t>
            </a:r>
            <a:r>
              <a:rPr lang="en-US" i="1"/>
              <a:t>. ***If you are tardy even one time, you eliminate your ability to exempt a final exam based on attendance.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216" name="Shape 21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17" name="Shape 21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18" name="Shape 218"/>
          <p:cNvSpPr txBox="1">
            <a:spLocks noGrp="1"/>
          </p:cNvSpPr>
          <p:nvPr>
            <p:ph type="body" idx="1"/>
          </p:nvPr>
        </p:nvSpPr>
        <p:spPr>
          <a:xfrm>
            <a:off x="142428" y="1447800"/>
            <a:ext cx="8544299" cy="4572000"/>
          </a:xfrm>
          <a:prstGeom prst="rect">
            <a:avLst/>
          </a:prstGeom>
          <a:noFill/>
          <a:ln>
            <a:noFill/>
          </a:ln>
        </p:spPr>
        <p:txBody>
          <a:bodyPr lIns="91425" tIns="45700" rIns="91425" bIns="45700" anchor="t" anchorCtr="0">
            <a:noAutofit/>
          </a:bodyPr>
          <a:lstStyle/>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Excused-What are excused absences?</a:t>
            </a:r>
          </a:p>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excused, you have FIVE days to make up the work.</a:t>
            </a:r>
          </a:p>
          <a:p>
            <a:pPr marL="0" marR="0" lvl="0" indent="0" algn="l" rtl="0">
              <a:lnSpc>
                <a:spcPct val="80000"/>
              </a:lnSpc>
              <a:spcBef>
                <a:spcPts val="0"/>
              </a:spcBef>
              <a:buNone/>
            </a:pPr>
            <a:endParaRPr sz="3000">
              <a:latin typeface="Arial"/>
              <a:ea typeface="Arial"/>
              <a:cs typeface="Arial"/>
              <a:sym typeface="Arial"/>
            </a:endParaRPr>
          </a:p>
          <a:p>
            <a:pPr marL="0" marR="0" lvl="0" indent="-73025" algn="l" rtl="0">
              <a:lnSpc>
                <a:spcPct val="8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This takes place AFTER school, not in class. </a:t>
            </a:r>
          </a:p>
          <a:p>
            <a:pPr marL="0" marR="0" lvl="0" indent="0" algn="l" rtl="0">
              <a:lnSpc>
                <a:spcPct val="80000"/>
              </a:lnSpc>
              <a:spcBef>
                <a:spcPts val="0"/>
              </a:spcBef>
              <a:buClr>
                <a:schemeClr val="accent1"/>
              </a:buClr>
              <a:buSzPct val="61666"/>
              <a:buFont typeface="Arial"/>
              <a:buChar char="●"/>
            </a:pPr>
            <a:r>
              <a:rPr lang="en-US" sz="3000" b="0" i="0" u="none" strike="noStrike" cap="none" baseline="0">
                <a:solidFill>
                  <a:schemeClr val="dk1"/>
                </a:solidFill>
                <a:latin typeface="Arial"/>
                <a:ea typeface="Arial"/>
                <a:cs typeface="Arial"/>
                <a:sym typeface="Arial"/>
              </a:rPr>
              <a:t>If you fail to bring an admission slip within THREE days or fail to make up the work in the designated FIVE days, you will receive a zero (0). </a:t>
            </a:r>
            <a:r>
              <a:rPr lang="en-US" sz="3600" b="0" i="0" u="none" strike="noStrike" cap="none" baseline="0">
                <a:solidFill>
                  <a:schemeClr val="dk1"/>
                </a:solidFill>
                <a:latin typeface="Arial"/>
                <a:ea typeface="Arial"/>
                <a:cs typeface="Arial"/>
                <a:sym typeface="Arial"/>
              </a:rPr>
              <a:t>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a:spcBef>
                <a:spcPts val="0"/>
              </a:spcBef>
              <a:buNone/>
            </a:pPr>
            <a:r>
              <a:rPr lang="en-US"/>
              <a:t>Unexcused absences. . .</a:t>
            </a:r>
          </a:p>
        </p:txBody>
      </p:sp>
      <p:sp>
        <p:nvSpPr>
          <p:cNvPr id="224" name="Shape 22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25" name="Shape 22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26" name="Shape 226"/>
          <p:cNvSpPr txBox="1">
            <a:spLocks noGrp="1"/>
          </p:cNvSpPr>
          <p:nvPr>
            <p:ph type="body" idx="1"/>
          </p:nvPr>
        </p:nvSpPr>
        <p:spPr>
          <a:xfrm>
            <a:off x="263714" y="1447800"/>
            <a:ext cx="8346899" cy="4572000"/>
          </a:xfrm>
          <a:prstGeom prst="rect">
            <a:avLst/>
          </a:prstGeom>
          <a:noFill/>
          <a:ln>
            <a:noFill/>
          </a:ln>
        </p:spPr>
        <p:txBody>
          <a:bodyPr lIns="91425" tIns="45700" rIns="91425" bIns="45700" anchor="t" anchorCtr="0">
            <a:noAutofit/>
          </a:bodyPr>
          <a:lstStyle/>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What is an unexcused absence?</a:t>
            </a:r>
          </a:p>
          <a:p>
            <a:pPr marL="0" marR="0" lvl="0" indent="0" algn="l" rtl="0">
              <a:spcBef>
                <a:spcPts val="0"/>
              </a:spcBef>
              <a:buNone/>
            </a:pPr>
            <a:endParaRPr sz="30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spcBef>
                <a:spcPts val="0"/>
              </a:spcBef>
              <a:buNone/>
            </a:pPr>
            <a:endParaRPr sz="30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You’re not in middle school anymore. . . </a:t>
            </a:r>
          </a:p>
        </p:txBody>
      </p:sp>
      <p:sp>
        <p:nvSpPr>
          <p:cNvPr id="232" name="Shape 23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33" name="Shape 23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34" name="Shape 234"/>
          <p:cNvSpPr txBox="1">
            <a:spLocks noGrp="1"/>
          </p:cNvSpPr>
          <p:nvPr>
            <p:ph type="body" idx="1"/>
          </p:nvPr>
        </p:nvSpPr>
        <p:spPr>
          <a:xfrm>
            <a:off x="685800" y="1905000"/>
            <a:ext cx="7772400" cy="4953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136"/>
              <a:buFont typeface="Arial"/>
              <a:buChar char="●"/>
            </a:pPr>
            <a:r>
              <a:rPr lang="en-US" sz="4400" b="0" i="0" u="none" strike="noStrike" cap="none" baseline="0">
                <a:solidFill>
                  <a:schemeClr val="dk1"/>
                </a:solidFill>
                <a:latin typeface="Arial"/>
                <a:ea typeface="Arial"/>
                <a:cs typeface="Arial"/>
                <a:sym typeface="Arial"/>
              </a:rPr>
              <a:t>Who</a:t>
            </a:r>
            <a:r>
              <a:rPr lang="en-US" sz="4400"/>
              <a:t>se</a:t>
            </a:r>
            <a:r>
              <a:rPr lang="en-US" sz="4400" b="0" i="0" u="none" strike="noStrike" cap="none" baseline="0">
                <a:solidFill>
                  <a:schemeClr val="dk1"/>
                </a:solidFill>
                <a:latin typeface="Arial"/>
                <a:ea typeface="Arial"/>
                <a:cs typeface="Arial"/>
                <a:sym typeface="Arial"/>
              </a:rPr>
              <a:t> responsibility is it to make arrangements for any make up tests or work?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40" name="Shape 240"/>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41" name="Shape 241"/>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42" name="Shape 242"/>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8572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186551" y="274637"/>
            <a:ext cx="85002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48" name="Shape 248"/>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49" name="Shape 249"/>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50" name="Shape 250"/>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Again, all make-up work is </a:t>
            </a:r>
            <a:r>
              <a:rPr lang="en-US" sz="3600" b="0" i="1" u="none" strike="noStrike" cap="none" baseline="0">
                <a:solidFill>
                  <a:schemeClr val="dk1"/>
                </a:solidFill>
                <a:latin typeface="Arial"/>
                <a:ea typeface="Arial"/>
                <a:cs typeface="Arial"/>
                <a:sym typeface="Arial"/>
              </a:rPr>
              <a:t>YOUR</a:t>
            </a:r>
            <a:r>
              <a:rPr lang="en-US" sz="3600" b="0" i="0" u="none" strike="noStrike" cap="none" baseline="0">
                <a:solidFill>
                  <a:schemeClr val="dk1"/>
                </a:solidFill>
                <a:latin typeface="Arial"/>
                <a:ea typeface="Arial"/>
                <a:cs typeface="Arial"/>
                <a:sym typeface="Arial"/>
              </a:rPr>
              <a:t> responsibility!</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I will not remember between 125 kids who missed what day, and your grade and success depends on it!</a:t>
            </a:r>
          </a:p>
          <a:p>
            <a:pPr marL="0" marR="0" lvl="0" indent="0" algn="l" rtl="0">
              <a:spcBef>
                <a:spcPts val="0"/>
              </a:spcBef>
              <a:buNone/>
            </a:pPr>
            <a:endParaRPr sz="3600">
              <a:latin typeface="Arial"/>
              <a:ea typeface="Arial"/>
              <a:cs typeface="Arial"/>
              <a:sym typeface="Arial"/>
            </a:endParaRP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218901" y="274637"/>
            <a:ext cx="84677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56" name="Shape 256"/>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57" name="Shape 257"/>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58" name="Shape 25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If you are absent due to a field trip, the assignment(s) will still be due by the assigned deadline. There will be no exceptions. However, you may turn in your work the day before your trip. </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264" name="Shape 26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65" name="Shape 26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66" name="Shape 266"/>
          <p:cNvSpPr txBox="1">
            <a:spLocks noGrp="1"/>
          </p:cNvSpPr>
          <p:nvPr>
            <p:ph type="body" idx="1"/>
          </p:nvPr>
        </p:nvSpPr>
        <p:spPr>
          <a:xfrm>
            <a:off x="236965" y="1379981"/>
            <a:ext cx="8221200" cy="45635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Be on time (Which “P” is that?)</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Stay seated the entire period unless directed to do otherwise.</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You will be allowed </a:t>
            </a:r>
            <a:r>
              <a:rPr lang="en-US" sz="3200" b="0" i="1" u="none" strike="noStrike" cap="none" baseline="0">
                <a:solidFill>
                  <a:schemeClr val="dk1"/>
                </a:solidFill>
                <a:latin typeface="Arial"/>
                <a:ea typeface="Arial"/>
                <a:cs typeface="Arial"/>
                <a:sym typeface="Arial"/>
              </a:rPr>
              <a:t>two</a:t>
            </a:r>
            <a:r>
              <a:rPr lang="en-US" sz="3200" b="0" i="0" u="none" strike="noStrike" cap="none" baseline="0">
                <a:solidFill>
                  <a:schemeClr val="dk1"/>
                </a:solidFill>
                <a:latin typeface="Arial"/>
                <a:ea typeface="Arial"/>
                <a:cs typeface="Arial"/>
                <a:sym typeface="Arial"/>
              </a:rPr>
              <a:t> emergency hall passes per semester. [If you have a medical problem, you </a:t>
            </a:r>
            <a:r>
              <a:rPr lang="en-US" sz="3200" b="0" i="1" u="none" strike="noStrike" cap="none" baseline="0">
                <a:solidFill>
                  <a:schemeClr val="dk1"/>
                </a:solidFill>
                <a:latin typeface="Arial"/>
                <a:ea typeface="Arial"/>
                <a:cs typeface="Arial"/>
                <a:sym typeface="Arial"/>
              </a:rPr>
              <a:t>must </a:t>
            </a:r>
            <a:r>
              <a:rPr lang="en-US" sz="3200" b="0" i="0" u="none" strike="noStrike" cap="none" baseline="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spcBef>
                <a:spcPts val="0"/>
              </a:spcBef>
              <a:buClr>
                <a:schemeClr val="accent1"/>
              </a:buClr>
              <a:buSzPct val="51562"/>
              <a:buFont typeface="Arial"/>
              <a:buChar char="●"/>
            </a:pPr>
            <a:r>
              <a:rPr lang="en-US" sz="3200" b="0" i="0" u="none" strike="noStrike" cap="none" baseline="0">
                <a:solidFill>
                  <a:schemeClr val="dk1"/>
                </a:solidFill>
                <a:latin typeface="Arial"/>
                <a:ea typeface="Arial"/>
                <a:cs typeface="Arial"/>
                <a:sym typeface="Arial"/>
              </a:rPr>
              <a:t> Be prepared.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38025" y="274629"/>
            <a:ext cx="8548800" cy="7539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272" name="Shape 27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73" name="Shape 273"/>
          <p:cNvSpPr txBox="1">
            <a:spLocks noGrp="1"/>
          </p:cNvSpPr>
          <p:nvPr>
            <p:ph type="body" idx="1"/>
          </p:nvPr>
        </p:nvSpPr>
        <p:spPr>
          <a:xfrm>
            <a:off x="214225" y="994625"/>
            <a:ext cx="8472599" cy="5599800"/>
          </a:xfrm>
          <a:prstGeom prst="rect">
            <a:avLst/>
          </a:prstGeom>
          <a:noFill/>
          <a:ln>
            <a:noFill/>
          </a:ln>
        </p:spPr>
        <p:txBody>
          <a:bodyPr lIns="91425" tIns="45700" rIns="91425" bIns="45700" anchor="t" anchorCtr="0">
            <a:noAutofit/>
          </a:bodyPr>
          <a:lstStyle/>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Keep your negative thoughts to yourself. You bring down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if and when you complain. </a:t>
            </a: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You forgot it? You bought it. Failure to bring a writing utensil will cost you a dollar—yes, a whole dollar </a:t>
            </a:r>
            <a:r>
              <a:rPr lang="en-US" sz="3000" b="0" i="1" u="none" strike="noStrike" cap="none" baseline="0">
                <a:solidFill>
                  <a:schemeClr val="dk1"/>
                </a:solidFill>
                <a:latin typeface="Arial"/>
                <a:ea typeface="Arial"/>
                <a:cs typeface="Arial"/>
                <a:sym typeface="Arial"/>
              </a:rPr>
              <a:t>or</a:t>
            </a:r>
            <a:r>
              <a:rPr lang="en-US" sz="3000" b="0" i="0" u="none" strike="noStrike" cap="none" baseline="0">
                <a:solidFill>
                  <a:schemeClr val="dk1"/>
                </a:solidFill>
                <a:latin typeface="Arial"/>
                <a:ea typeface="Arial"/>
                <a:cs typeface="Arial"/>
                <a:sym typeface="Arial"/>
              </a:rPr>
              <a:t> a teacher detention. </a:t>
            </a:r>
          </a:p>
          <a:p>
            <a:pPr marL="0" marR="0" lvl="0" indent="-92075" algn="l" rtl="0">
              <a:lnSpc>
                <a:spcPct val="90000"/>
              </a:lnSpc>
              <a:spcBef>
                <a:spcPts val="0"/>
              </a:spcBef>
              <a:buClr>
                <a:schemeClr val="accent1"/>
              </a:buClr>
              <a:buSzPct val="100000"/>
              <a:buFont typeface="Arial"/>
              <a:buChar char="●"/>
            </a:pPr>
            <a:r>
              <a:rPr lang="en-US" sz="3000">
                <a:latin typeface="Arial"/>
                <a:ea typeface="Arial"/>
                <a:cs typeface="Arial"/>
                <a:sym typeface="Arial"/>
              </a:rPr>
              <a:t> tardiness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My property is exactly that—mine.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a:p>
            <a:pPr marL="0" marR="0" lvl="0" indent="-92075" algn="l" rtl="0">
              <a:lnSpc>
                <a:spcPct val="90000"/>
              </a:lnSpc>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Refrain from talking over one another; everyone has a worthy voice and opinion to share.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75" name="Shape 75"/>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76" name="Shape 76"/>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77" name="Shape 7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136"/>
              <a:buFont typeface="Arial"/>
              <a:buChar char="●"/>
            </a:pPr>
            <a:r>
              <a:rPr lang="en-US" sz="4400" b="0" i="0" u="none" strike="noStrike" cap="none" baseline="0">
                <a:solidFill>
                  <a:schemeClr val="dk1"/>
                </a:solidFill>
                <a:latin typeface="Arial"/>
                <a:ea typeface="Arial"/>
                <a:cs typeface="Arial"/>
                <a:sym typeface="Arial"/>
              </a:rPr>
              <a:t>Syllabus </a:t>
            </a:r>
          </a:p>
          <a:p>
            <a:pPr marL="0" marR="0" lvl="0" indent="0" algn="l" rtl="0">
              <a:spcBef>
                <a:spcPts val="0"/>
              </a:spcBef>
              <a:buClr>
                <a:schemeClr val="accent1"/>
              </a:buClr>
              <a:buSzPct val="51136"/>
              <a:buFont typeface="Arial"/>
              <a:buChar char="●"/>
            </a:pPr>
            <a:r>
              <a:rPr lang="en-US" sz="4400">
                <a:latin typeface="Arial"/>
                <a:ea typeface="Arial"/>
                <a:cs typeface="Arial"/>
                <a:sym typeface="Arial"/>
              </a:rPr>
              <a:t>Website</a:t>
            </a:r>
          </a:p>
          <a:p>
            <a:pPr marL="0" marR="0" indent="0" algn="l" rtl="0">
              <a:spcBef>
                <a:spcPts val="0"/>
              </a:spcBef>
              <a:buNone/>
            </a:pPr>
            <a:r>
              <a:rPr lang="en-US" sz="3600" u="sng">
                <a:solidFill>
                  <a:schemeClr val="hlink"/>
                </a:solidFill>
                <a:latin typeface="Arial"/>
                <a:ea typeface="Arial"/>
                <a:cs typeface="Arial"/>
                <a:sym typeface="Arial"/>
                <a:hlinkClick r:id="rId3"/>
              </a:rPr>
              <a:t>http://serverenglish.weebly.com</a:t>
            </a:r>
          </a:p>
          <a:p>
            <a:pPr marL="457200" marR="0" lvl="0" indent="-457200" algn="l" rtl="0">
              <a:spcBef>
                <a:spcPts val="0"/>
              </a:spcBef>
              <a:buClr>
                <a:schemeClr val="accent1"/>
              </a:buClr>
              <a:buSzPct val="100000"/>
              <a:buFont typeface="Arial"/>
              <a:buChar char="●"/>
            </a:pPr>
            <a:r>
              <a:rPr lang="en-US" sz="3600">
                <a:latin typeface="Arial"/>
                <a:ea typeface="Arial"/>
                <a:cs typeface="Arial"/>
                <a:sym typeface="Arial"/>
              </a:rPr>
              <a:t>Share your name &amp; something about unique about yourself </a:t>
            </a:r>
          </a:p>
          <a:p>
            <a:pPr marL="457200" marR="0" lvl="0" indent="-457200" algn="l" rtl="0">
              <a:spcBef>
                <a:spcPts val="0"/>
              </a:spcBef>
              <a:buClr>
                <a:schemeClr val="accent1"/>
              </a:buClr>
              <a:buSzPct val="100000"/>
              <a:buFont typeface="Arial"/>
              <a:buChar char="●"/>
            </a:pPr>
            <a:r>
              <a:rPr lang="en-US" sz="3600">
                <a:latin typeface="Arial"/>
                <a:ea typeface="Arial"/>
                <a:cs typeface="Arial"/>
                <a:sym typeface="Arial"/>
              </a:rPr>
              <a:t>Write a letter to me. . .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A toddler’s favorite word:</a:t>
            </a:r>
          </a:p>
        </p:txBody>
      </p:sp>
      <p:sp>
        <p:nvSpPr>
          <p:cNvPr id="279" name="Shape 279"/>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80" name="Shape 280"/>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81" name="Shape 28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3600" b="0" i="0" u="none" strike="noStrike" cap="none" baseline="0">
                <a:solidFill>
                  <a:schemeClr val="dk1"/>
                </a:solidFill>
                <a:latin typeface="Arial"/>
                <a:ea typeface="Arial"/>
                <a:cs typeface="Arial"/>
                <a:sym typeface="Arial"/>
              </a:rPr>
              <a:t>NO:</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Abusing technology privileges</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Eating/drinking (besides water)</a:t>
            </a:r>
          </a:p>
          <a:p>
            <a:pPr marL="0" marR="0" lvl="0" indent="0" algn="l" rtl="0">
              <a:spcBef>
                <a:spcPts val="0"/>
              </a:spcBef>
              <a:buClr>
                <a:schemeClr val="accent1"/>
              </a:buClr>
              <a:buSzPct val="51388"/>
              <a:buFont typeface="Arial"/>
              <a:buChar char="●"/>
            </a:pPr>
            <a:r>
              <a:rPr lang="en-US" sz="3600" b="0" i="0" u="none" strike="noStrike" cap="none" baseline="0">
                <a:solidFill>
                  <a:schemeClr val="dk1"/>
                </a:solidFill>
                <a:latin typeface="Arial"/>
                <a:ea typeface="Arial"/>
                <a:cs typeface="Arial"/>
                <a:sym typeface="Arial"/>
              </a:rPr>
              <a:t>Deliberately distracting others</a:t>
            </a:r>
          </a:p>
          <a:p>
            <a:pPr marL="0" marR="0" lvl="0" indent="-111125" algn="l" rtl="0">
              <a:spcBef>
                <a:spcPts val="0"/>
              </a:spcBef>
              <a:buClr>
                <a:schemeClr val="accent1"/>
              </a:buClr>
              <a:buSzPct val="100000"/>
              <a:buFont typeface="Arial"/>
              <a:buChar char="●"/>
            </a:pPr>
            <a:r>
              <a:rPr lang="en-US" sz="3600">
                <a:latin typeface="Arial"/>
                <a:ea typeface="Arial"/>
                <a:cs typeface="Arial"/>
                <a:sym typeface="Arial"/>
              </a:rPr>
              <a:t>getting out of your seat</a:t>
            </a:r>
          </a:p>
          <a:p>
            <a:pPr marL="0" marR="0" lvl="0" indent="0" algn="l" rtl="0">
              <a:spcBef>
                <a:spcPts val="0"/>
              </a:spcBef>
              <a:buNone/>
            </a:pPr>
            <a:endParaRPr sz="3600">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72250" y="274632"/>
            <a:ext cx="8759099" cy="4572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287" name="Shape 287"/>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88" name="Shape 288"/>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89" name="Shape 289"/>
          <p:cNvSpPr txBox="1">
            <a:spLocks noGrp="1"/>
          </p:cNvSpPr>
          <p:nvPr>
            <p:ph type="body" idx="1"/>
          </p:nvPr>
        </p:nvSpPr>
        <p:spPr>
          <a:xfrm>
            <a:off x="370625" y="731825"/>
            <a:ext cx="8316299" cy="5288099"/>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I am here to help you, and I am happy to do it!</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1" i="1" u="none" strike="noStrike" cap="none" baseline="0">
                <a:solidFill>
                  <a:schemeClr val="dk1"/>
                </a:solidFill>
                <a:latin typeface="Arial"/>
                <a:ea typeface="Arial"/>
                <a:cs typeface="Arial"/>
                <a:sym typeface="Arial"/>
              </a:rPr>
              <a:t>Note: </a:t>
            </a:r>
            <a:r>
              <a:rPr lang="en-US" sz="2800" b="0" i="1" u="none" strike="noStrike" cap="none" baseline="0">
                <a:solidFill>
                  <a:schemeClr val="dk1"/>
                </a:solidFill>
                <a:latin typeface="Arial"/>
                <a:ea typeface="Arial"/>
                <a:cs typeface="Arial"/>
                <a:sym typeface="Arial"/>
              </a:rPr>
              <a:t>However, I will only be here in the </a:t>
            </a:r>
            <a:r>
              <a:rPr lang="en-US" sz="2800" i="1">
                <a:latin typeface="Arial"/>
                <a:ea typeface="Arial"/>
                <a:cs typeface="Arial"/>
                <a:sym typeface="Arial"/>
              </a:rPr>
              <a:t>morning, because I help coach in the afternoon. </a:t>
            </a:r>
          </a:p>
          <a:p>
            <a:pPr marL="0" marR="0" lvl="0" indent="0" algn="l" rtl="0">
              <a:lnSpc>
                <a:spcPct val="90000"/>
              </a:lnSpc>
              <a:spcBef>
                <a:spcPts val="0"/>
              </a:spcBef>
              <a:buNone/>
            </a:pPr>
            <a:endParaRPr sz="2800" i="1">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That means if you need to make up an assignment, get extra tutoring, or God-forbid, serve a detention, you MUST make it up </a:t>
            </a:r>
            <a:r>
              <a:rPr lang="en-US" sz="2800" b="0" i="1" u="none" strike="noStrike" cap="none" baseline="0">
                <a:solidFill>
                  <a:schemeClr val="dk1"/>
                </a:solidFill>
                <a:latin typeface="Arial"/>
                <a:ea typeface="Arial"/>
                <a:cs typeface="Arial"/>
                <a:sym typeface="Arial"/>
              </a:rPr>
              <a:t>before</a:t>
            </a:r>
            <a:r>
              <a:rPr lang="en-US" sz="2800" b="0" i="0" u="none" strike="noStrike" cap="none" baseline="0">
                <a:solidFill>
                  <a:schemeClr val="dk1"/>
                </a:solidFill>
                <a:latin typeface="Arial"/>
                <a:ea typeface="Arial"/>
                <a:cs typeface="Arial"/>
                <a:sym typeface="Arial"/>
              </a:rPr>
              <a:t> school.</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lnSpc>
                <a:spcPct val="90000"/>
              </a:lnSpc>
              <a:spcBef>
                <a:spcPts val="0"/>
              </a:spcBef>
              <a:buClr>
                <a:schemeClr val="accent1"/>
              </a:buClr>
              <a:buSzPct val="51785"/>
              <a:buFont typeface="Arial"/>
              <a:buChar char="●"/>
            </a:pPr>
            <a:r>
              <a:rPr lang="en-US" sz="2800" b="0" i="0" u="none" strike="noStrike" cap="none" baseline="0">
                <a:solidFill>
                  <a:schemeClr val="dk1"/>
                </a:solidFill>
                <a:latin typeface="Arial"/>
                <a:ea typeface="Arial"/>
                <a:cs typeface="Arial"/>
                <a:sym typeface="Arial"/>
              </a:rPr>
              <a:t>Teachers have lives too, so your best bet is to make plans with me </a:t>
            </a:r>
            <a:r>
              <a:rPr lang="en-US" sz="2800" b="0" i="1" u="none" strike="noStrike" cap="none" baseline="0">
                <a:solidFill>
                  <a:schemeClr val="dk1"/>
                </a:solidFill>
                <a:latin typeface="Arial"/>
                <a:ea typeface="Arial"/>
                <a:cs typeface="Arial"/>
                <a:sym typeface="Arial"/>
              </a:rPr>
              <a:t>before </a:t>
            </a:r>
            <a:r>
              <a:rPr lang="en-US" sz="2800" b="0" i="0" u="none" strike="noStrike" cap="none" baseline="0">
                <a:solidFill>
                  <a:schemeClr val="dk1"/>
                </a:solidFill>
                <a:latin typeface="Arial"/>
                <a:ea typeface="Arial"/>
                <a:cs typeface="Arial"/>
                <a:sym typeface="Arial"/>
              </a:rPr>
              <a:t>coming in to see me!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196278" y="274637"/>
            <a:ext cx="8490599"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 will we be studying?</a:t>
            </a:r>
          </a:p>
        </p:txBody>
      </p:sp>
      <p:sp>
        <p:nvSpPr>
          <p:cNvPr id="295" name="Shape 295"/>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296" name="Shape 296"/>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297" name="Shape 29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indent="0" algn="l" rtl="0">
              <a:spcBef>
                <a:spcPts val="0"/>
              </a:spcBef>
              <a:buNone/>
            </a:pPr>
            <a:r>
              <a:rPr lang="en-US" sz="3600">
                <a:latin typeface="Arial"/>
                <a:ea typeface="Arial"/>
                <a:cs typeface="Arial"/>
                <a:sym typeface="Arial"/>
              </a:rPr>
              <a:t>Georgia Common Core Standards: </a:t>
            </a:r>
          </a:p>
          <a:p>
            <a:pPr marL="0" marR="0" lvl="0" indent="0" algn="l" rtl="0">
              <a:spcBef>
                <a:spcPts val="0"/>
              </a:spcBef>
              <a:buNone/>
            </a:pPr>
            <a:endParaRPr sz="36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600" b="0" i="0" u="none" strike="noStrike" cap="none" baseline="0">
                <a:solidFill>
                  <a:schemeClr val="dk1"/>
                </a:solidFill>
                <a:latin typeface="Arial"/>
                <a:ea typeface="Arial"/>
                <a:cs typeface="Arial"/>
                <a:sym typeface="Arial"/>
              </a:rPr>
              <a:t>Thematic-based approach </a:t>
            </a:r>
          </a:p>
          <a:p>
            <a:pPr marL="0" marR="0" lvl="0" indent="0" algn="l" rtl="0">
              <a:spcBef>
                <a:spcPts val="0"/>
              </a:spcBef>
              <a:buNone/>
            </a:pPr>
            <a:endParaRPr sz="3600">
              <a:latin typeface="Arial"/>
              <a:ea typeface="Arial"/>
              <a:cs typeface="Arial"/>
              <a:sym typeface="Arial"/>
            </a:endParaRPr>
          </a:p>
          <a:p>
            <a:pPr marL="0" marR="0" lvl="0" indent="-73025" algn="l" rtl="0">
              <a:spcBef>
                <a:spcPts val="0"/>
              </a:spcBef>
              <a:buClr>
                <a:schemeClr val="accent1"/>
              </a:buClr>
              <a:buSzPct val="100000"/>
              <a:buFont typeface="Arial"/>
              <a:buChar char="●"/>
            </a:pPr>
            <a:r>
              <a:rPr lang="en-US" sz="3600" b="0" i="0" u="none" strike="noStrike" cap="none" baseline="0">
                <a:solidFill>
                  <a:schemeClr val="dk1"/>
                </a:solidFill>
                <a:latin typeface="Arial"/>
                <a:ea typeface="Arial"/>
                <a:cs typeface="Arial"/>
                <a:sym typeface="Arial"/>
              </a:rPr>
              <a:t>Still chronological. . . </a:t>
            </a:r>
          </a:p>
          <a:p>
            <a:pPr marL="0" marR="0" lvl="0" indent="0" algn="l" rtl="0">
              <a:spcBef>
                <a:spcPts val="0"/>
              </a:spcBef>
              <a:buNone/>
            </a:pPr>
            <a:endParaRPr sz="3600">
              <a:latin typeface="Arial"/>
              <a:ea typeface="Arial"/>
              <a:cs typeface="Arial"/>
              <a:sym typeface="Arial"/>
            </a:endParaRPr>
          </a:p>
          <a:p>
            <a:pPr marL="0" marR="0" lvl="0" indent="0" algn="l" rtl="0">
              <a:spcBef>
                <a:spcPts val="0"/>
              </a:spcBef>
              <a:buClr>
                <a:schemeClr val="accent1"/>
              </a:buClr>
              <a:buSzPct val="68055"/>
              <a:buFont typeface="Arial"/>
              <a:buChar char="●"/>
            </a:pPr>
            <a:r>
              <a:rPr lang="en-US" sz="3600" b="0" i="0" u="none" strike="noStrike" cap="none" baseline="0">
                <a:solidFill>
                  <a:schemeClr val="dk1"/>
                </a:solidFill>
                <a:latin typeface="Arial"/>
                <a:ea typeface="Arial"/>
                <a:cs typeface="Arial"/>
                <a:sym typeface="Arial"/>
              </a:rPr>
              <a:t>Focus on the literary periods.</a:t>
            </a:r>
            <a:r>
              <a:rPr lang="en-US" sz="4800" b="0" i="0" u="none" strike="noStrike" cap="none" baseline="0">
                <a:solidFill>
                  <a:schemeClr val="dk1"/>
                </a:solidFill>
                <a:latin typeface="Arial"/>
                <a:ea typeface="Arial"/>
                <a:cs typeface="Arial"/>
                <a:sym typeface="Arial"/>
              </a:rPr>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American Literature look like? </a:t>
            </a:r>
          </a:p>
        </p:txBody>
      </p:sp>
      <p:sp>
        <p:nvSpPr>
          <p:cNvPr id="303" name="Shape 30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304" name="Shape 30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305" name="Shape 305"/>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Warm up/Bell Ringer: </a:t>
            </a:r>
          </a:p>
          <a:p>
            <a:pPr marL="0" marR="0" lvl="0" indent="0" algn="l" rtl="0">
              <a:spcBef>
                <a:spcPts val="0"/>
              </a:spcBef>
              <a:buNone/>
            </a:pPr>
            <a:r>
              <a:rPr lang="en-US" sz="3000">
                <a:latin typeface="Arial"/>
                <a:ea typeface="Arial"/>
                <a:cs typeface="Arial"/>
                <a:sym typeface="Arial"/>
              </a:rPr>
              <a:t>-Vocabulary</a:t>
            </a:r>
          </a:p>
          <a:p>
            <a:pPr marL="0" marR="0" lvl="0" indent="0" algn="l" rtl="0">
              <a:spcBef>
                <a:spcPts val="0"/>
              </a:spcBef>
              <a:buClr>
                <a:schemeClr val="dk1"/>
              </a:buClr>
              <a:buSzPct val="25000"/>
              <a:buFont typeface="Arial"/>
              <a:buNone/>
            </a:pPr>
            <a:r>
              <a:rPr lang="en-US" sz="3000">
                <a:latin typeface="Arial"/>
                <a:ea typeface="Arial"/>
                <a:cs typeface="Arial"/>
                <a:sym typeface="Arial"/>
              </a:rPr>
              <a:t>-</a:t>
            </a:r>
            <a:r>
              <a:rPr lang="en-US" sz="3000" b="0" i="0" u="none" strike="noStrike" cap="none" baseline="0">
                <a:solidFill>
                  <a:schemeClr val="dk1"/>
                </a:solidFill>
                <a:latin typeface="Arial"/>
                <a:ea typeface="Arial"/>
                <a:cs typeface="Arial"/>
                <a:sym typeface="Arial"/>
              </a:rPr>
              <a:t>DOL sentence</a:t>
            </a:r>
          </a:p>
          <a:p>
            <a:pPr marL="0" marR="0" lvl="0" indent="-73025" algn="l" rtl="0">
              <a:spcBef>
                <a:spcPts val="0"/>
              </a:spcBef>
              <a:buClr>
                <a:schemeClr val="accent1"/>
              </a:buClr>
              <a:buSzPct val="100000"/>
              <a:buFont typeface="Arial"/>
              <a:buChar char="●"/>
            </a:pPr>
            <a:r>
              <a:rPr lang="en-US" sz="3000">
                <a:latin typeface="Arial"/>
                <a:ea typeface="Arial"/>
                <a:cs typeface="Arial"/>
                <a:sym typeface="Arial"/>
              </a:rPr>
              <a:t>SAT/EOCT question</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Writing concept (mini-lesson)</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Literature (fiction and nonfiction) /Writing </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CCGPS Standards </a:t>
            </a:r>
          </a:p>
          <a:p>
            <a:pPr marL="0" marR="0" lvl="0" indent="-73025" algn="l" rtl="0">
              <a:spcBef>
                <a:spcPts val="0"/>
              </a:spcBef>
              <a:buClr>
                <a:schemeClr val="accent1"/>
              </a:buClr>
              <a:buSzPct val="100000"/>
              <a:buFont typeface="Arial"/>
              <a:buChar char="●"/>
            </a:pPr>
            <a:r>
              <a:rPr lang="en-US" sz="3000" b="0" i="0" u="none" strike="noStrike" cap="none" baseline="0">
                <a:solidFill>
                  <a:schemeClr val="dk1"/>
                </a:solidFill>
                <a:latin typeface="Arial"/>
                <a:ea typeface="Arial"/>
                <a:cs typeface="Arial"/>
                <a:sym typeface="Arial"/>
              </a:rPr>
              <a:t>Ticket out the door/Homework</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311" name="Shape 311"/>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312" name="Shape 312"/>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313" name="Shape 313"/>
          <p:cNvSpPr txBox="1">
            <a:spLocks noGrp="1"/>
          </p:cNvSpPr>
          <p:nvPr>
            <p:ph type="body" idx="1"/>
          </p:nvPr>
        </p:nvSpPr>
        <p:spPr>
          <a:xfrm>
            <a:off x="914400" y="1417637"/>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1388"/>
              <a:buFont typeface="Arial"/>
              <a:buChar char="●"/>
            </a:pPr>
            <a:r>
              <a:rPr lang="en-US" sz="3600">
                <a:latin typeface="Arial"/>
                <a:ea typeface="Arial"/>
                <a:cs typeface="Arial"/>
                <a:sym typeface="Arial"/>
              </a:rPr>
              <a:t>My goal is to update it weekly if not more so!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US" sz="3600" b="0" i="0" u="sng" strike="noStrike" cap="none" baseline="0">
                <a:solidFill>
                  <a:schemeClr val="hlink"/>
                </a:solidFill>
                <a:latin typeface="Arial"/>
                <a:ea typeface="Arial"/>
                <a:cs typeface="Arial"/>
                <a:sym typeface="Arial"/>
                <a:hlinkClick r:id="rId3"/>
              </a:rPr>
              <a:t>http://serverenglish.weebly.com/</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Homework:</a:t>
            </a:r>
          </a:p>
        </p:txBody>
      </p:sp>
      <p:sp>
        <p:nvSpPr>
          <p:cNvPr id="319" name="Shape 319"/>
          <p:cNvSpPr txBox="1">
            <a:spLocks noGrp="1"/>
          </p:cNvSpPr>
          <p:nvPr>
            <p:ph type="body" idx="1"/>
          </p:nvPr>
        </p:nvSpPr>
        <p:spPr>
          <a:xfrm>
            <a:off x="963299" y="1447800"/>
            <a:ext cx="7723500" cy="4572000"/>
          </a:xfrm>
          <a:prstGeom prst="rect">
            <a:avLst/>
          </a:prstGeom>
        </p:spPr>
        <p:txBody>
          <a:bodyPr lIns="91425" tIns="91425" rIns="91425" bIns="91425" anchor="t" anchorCtr="0">
            <a:noAutofit/>
          </a:bodyPr>
          <a:lstStyle/>
          <a:p>
            <a:pPr marL="457200" lvl="0" indent="-533400" rtl="0">
              <a:spcBef>
                <a:spcPts val="0"/>
              </a:spcBef>
              <a:buClr>
                <a:schemeClr val="accent1"/>
              </a:buClr>
              <a:buSzPct val="100000"/>
              <a:buFont typeface="Arial"/>
              <a:buChar char="●"/>
            </a:pPr>
            <a:r>
              <a:rPr lang="en-US" sz="4800"/>
              <a:t>The syllabus will be due next Thursday, August 14th. . .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Goals Letter</a:t>
            </a:r>
          </a:p>
        </p:txBody>
      </p:sp>
      <p:sp>
        <p:nvSpPr>
          <p:cNvPr id="325" name="Shape 325"/>
          <p:cNvSpPr txBox="1">
            <a:spLocks noGrp="1"/>
          </p:cNvSpPr>
          <p:nvPr>
            <p:ph type="body" idx="1"/>
          </p:nvPr>
        </p:nvSpPr>
        <p:spPr>
          <a:xfrm>
            <a:off x="863725" y="960850"/>
            <a:ext cx="3749099" cy="5092800"/>
          </a:xfrm>
          <a:prstGeom prst="rect">
            <a:avLst/>
          </a:prstGeom>
        </p:spPr>
        <p:txBody>
          <a:bodyPr lIns="91425" tIns="91425" rIns="91425" bIns="91425" anchor="t" anchorCtr="0">
            <a:noAutofit/>
          </a:bodyPr>
          <a:lstStyle/>
          <a:p>
            <a:pPr rtl="0">
              <a:spcBef>
                <a:spcPts val="0"/>
              </a:spcBef>
              <a:buNone/>
            </a:pPr>
            <a:r>
              <a:rPr lang="en-US"/>
              <a:t>Questions: </a:t>
            </a:r>
          </a:p>
          <a:p>
            <a:pPr marL="0" lvl="0" indent="0" rtl="0">
              <a:lnSpc>
                <a:spcPct val="115000"/>
              </a:lnSpc>
              <a:spcBef>
                <a:spcPts val="0"/>
              </a:spcBef>
              <a:buClr>
                <a:schemeClr val="dk1"/>
              </a:buClr>
              <a:buSzPct val="45833"/>
              <a:buFont typeface="Arial"/>
              <a:buNone/>
            </a:pPr>
            <a:r>
              <a:rPr lang="en-US" sz="2400">
                <a:latin typeface="Calibri"/>
                <a:ea typeface="Calibri"/>
                <a:cs typeface="Calibri"/>
                <a:sym typeface="Calibri"/>
              </a:rPr>
              <a:t>In a one page letter, answer the following questions.</a:t>
            </a:r>
          </a:p>
          <a:p>
            <a:pPr marL="0" lvl="0" indent="0" rtl="0">
              <a:lnSpc>
                <a:spcPct val="115000"/>
              </a:lnSpc>
              <a:spcBef>
                <a:spcPts val="0"/>
              </a:spcBef>
              <a:buClr>
                <a:schemeClr val="dk1"/>
              </a:buClr>
              <a:buSzPct val="45833"/>
              <a:buFont typeface="Arial"/>
              <a:buNone/>
            </a:pPr>
            <a:r>
              <a:rPr lang="en-US" sz="2400">
                <a:latin typeface="Arial"/>
                <a:ea typeface="Arial"/>
                <a:cs typeface="Arial"/>
                <a:sym typeface="Arial"/>
              </a:rPr>
              <a:t>1) </a:t>
            </a:r>
            <a:r>
              <a:rPr lang="en-US" sz="2400">
                <a:latin typeface="Calibri"/>
                <a:ea typeface="Calibri"/>
                <a:cs typeface="Calibri"/>
                <a:sym typeface="Calibri"/>
              </a:rPr>
              <a:t>What are your goals for this year?</a:t>
            </a:r>
          </a:p>
          <a:p>
            <a:pPr marL="88900" lvl="0" indent="0" rtl="0">
              <a:spcBef>
                <a:spcPts val="600"/>
              </a:spcBef>
              <a:buClr>
                <a:schemeClr val="dk1"/>
              </a:buClr>
              <a:buSzPct val="45833"/>
              <a:buFont typeface="Arial"/>
              <a:buNone/>
            </a:pPr>
            <a:r>
              <a:rPr lang="en-US" sz="2400">
                <a:latin typeface="Arial"/>
                <a:ea typeface="Arial"/>
                <a:cs typeface="Arial"/>
                <a:sym typeface="Arial"/>
              </a:rPr>
              <a:t>2) </a:t>
            </a:r>
            <a:r>
              <a:rPr lang="en-US" sz="2400">
                <a:latin typeface="Calibri"/>
                <a:ea typeface="Calibri"/>
                <a:cs typeface="Calibri"/>
                <a:sym typeface="Calibri"/>
              </a:rPr>
              <a:t>What is something you did well at last year?</a:t>
            </a:r>
          </a:p>
          <a:p>
            <a:pPr>
              <a:spcBef>
                <a:spcPts val="0"/>
              </a:spcBef>
              <a:buNone/>
            </a:pPr>
            <a:r>
              <a:rPr lang="en-US" sz="2400">
                <a:latin typeface="Calibri"/>
                <a:ea typeface="Calibri"/>
                <a:cs typeface="Calibri"/>
                <a:sym typeface="Calibri"/>
              </a:rPr>
              <a:t>3) </a:t>
            </a:r>
            <a:r>
              <a:rPr lang="en-US" sz="900">
                <a:latin typeface="Arial"/>
                <a:ea typeface="Arial"/>
                <a:cs typeface="Arial"/>
                <a:sym typeface="Arial"/>
              </a:rPr>
              <a:t>	</a:t>
            </a:r>
            <a:r>
              <a:rPr lang="en-US" sz="2400">
                <a:latin typeface="Calibri"/>
                <a:ea typeface="Calibri"/>
                <a:cs typeface="Calibri"/>
                <a:sym typeface="Calibri"/>
              </a:rPr>
              <a:t>What is something you need to improve upon (specifically in English class and/or as a student in general), and how do you plan to achieve it?</a:t>
            </a:r>
          </a:p>
        </p:txBody>
      </p:sp>
      <p:sp>
        <p:nvSpPr>
          <p:cNvPr id="326" name="Shape 326"/>
          <p:cNvSpPr txBox="1">
            <a:spLocks noGrp="1"/>
          </p:cNvSpPr>
          <p:nvPr>
            <p:ph type="body" idx="2"/>
          </p:nvPr>
        </p:nvSpPr>
        <p:spPr>
          <a:xfrm>
            <a:off x="4933950" y="834175"/>
            <a:ext cx="3749099" cy="5185500"/>
          </a:xfrm>
          <a:prstGeom prst="rect">
            <a:avLst/>
          </a:prstGeom>
        </p:spPr>
        <p:txBody>
          <a:bodyPr lIns="91425" tIns="91425" rIns="91425" bIns="91425" anchor="t" anchorCtr="0">
            <a:noAutofit/>
          </a:bodyPr>
          <a:lstStyle/>
          <a:p>
            <a:pPr rtl="0">
              <a:spcBef>
                <a:spcPts val="0"/>
              </a:spcBef>
              <a:buNone/>
            </a:pPr>
            <a:r>
              <a:rPr lang="en-US"/>
              <a:t>Requirements: </a:t>
            </a:r>
          </a:p>
          <a:p>
            <a:pPr marL="85725" lvl="0" indent="0" rtl="0">
              <a:spcBef>
                <a:spcPts val="0"/>
              </a:spcBef>
              <a:buClr>
                <a:schemeClr val="dk1"/>
              </a:buClr>
              <a:buFont typeface="Arial"/>
              <a:buNone/>
            </a:pPr>
            <a:endParaRPr/>
          </a:p>
          <a:p>
            <a:pPr marL="457200" lvl="0" indent="-381000" rtl="0">
              <a:lnSpc>
                <a:spcPct val="115000"/>
              </a:lnSpc>
              <a:spcBef>
                <a:spcPts val="0"/>
              </a:spcBef>
              <a:buClr>
                <a:schemeClr val="dk1"/>
              </a:buClr>
              <a:buSzPct val="100000"/>
              <a:buFont typeface="Arial"/>
              <a:buChar char="●"/>
            </a:pPr>
            <a:r>
              <a:rPr lang="en-US" sz="2400">
                <a:latin typeface="Calibri"/>
                <a:ea typeface="Calibri"/>
                <a:cs typeface="Calibri"/>
                <a:sym typeface="Calibri"/>
              </a:rPr>
              <a:t>No skipping lines</a:t>
            </a:r>
          </a:p>
          <a:p>
            <a:pPr marL="457200" lvl="0" indent="-381000" rtl="0">
              <a:lnSpc>
                <a:spcPct val="115000"/>
              </a:lnSpc>
              <a:spcBef>
                <a:spcPts val="0"/>
              </a:spcBef>
              <a:buClr>
                <a:schemeClr val="dk1"/>
              </a:buClr>
              <a:buSzPct val="100000"/>
              <a:buFont typeface="Arial"/>
              <a:buChar char="●"/>
            </a:pPr>
            <a:r>
              <a:rPr lang="en-US" sz="2400">
                <a:latin typeface="Calibri"/>
                <a:ea typeface="Calibri"/>
                <a:cs typeface="Calibri"/>
                <a:sym typeface="Calibri"/>
              </a:rPr>
              <a:t>You are allowed to use only </a:t>
            </a:r>
            <a:r>
              <a:rPr lang="en-US" sz="2400" i="1">
                <a:latin typeface="Calibri"/>
                <a:ea typeface="Calibri"/>
                <a:cs typeface="Calibri"/>
                <a:sym typeface="Calibri"/>
              </a:rPr>
              <a:t>one</a:t>
            </a:r>
            <a:r>
              <a:rPr lang="en-US" sz="2400">
                <a:latin typeface="Calibri"/>
                <a:ea typeface="Calibri"/>
                <a:cs typeface="Calibri"/>
                <a:sym typeface="Calibri"/>
              </a:rPr>
              <a:t> linking verb (is, are, am, were, was, be, been etc.)</a:t>
            </a:r>
          </a:p>
          <a:p>
            <a:pPr>
              <a:spcBef>
                <a:spcPts val="0"/>
              </a:spcBef>
              <a:buNone/>
            </a:pPr>
            <a:r>
              <a:rPr lang="en-US" sz="2400">
                <a:latin typeface="Calibri"/>
                <a:ea typeface="Calibri"/>
                <a:cs typeface="Calibri"/>
                <a:sym typeface="Calibri"/>
              </a:rPr>
              <a:t>Use at least </a:t>
            </a:r>
            <a:r>
              <a:rPr lang="en-US" sz="2400" i="1">
                <a:latin typeface="Calibri"/>
                <a:ea typeface="Calibri"/>
                <a:cs typeface="Calibri"/>
                <a:sym typeface="Calibri"/>
              </a:rPr>
              <a:t>three</a:t>
            </a:r>
            <a:r>
              <a:rPr lang="en-US" sz="2400">
                <a:latin typeface="Calibri"/>
                <a:ea typeface="Calibri"/>
                <a:cs typeface="Calibri"/>
                <a:sym typeface="Calibri"/>
              </a:rPr>
              <a:t> semicolons in your letter</a:t>
            </a:r>
            <a:r>
              <a:rPr lang="en-US" sz="2400" b="1">
                <a:solidFill>
                  <a:srgbClr val="FF0000"/>
                </a:solidFill>
                <a:latin typeface="Calibri"/>
                <a:ea typeface="Calibri"/>
                <a:cs typeface="Calibri"/>
                <a:sym typeface="Calibri"/>
              </a:rPr>
              <a:t>;</a:t>
            </a:r>
            <a:r>
              <a:rPr lang="en-US" sz="2400">
                <a:latin typeface="Calibri"/>
                <a:ea typeface="Calibri"/>
                <a:cs typeface="Calibri"/>
                <a:sym typeface="Calibri"/>
              </a:rPr>
              <a:t> this provides more variety stylistically- speaking.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83" name="Shape 83"/>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84" name="Shape 84"/>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85" name="Shape 85"/>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spcBef>
                <a:spcPts val="0"/>
              </a:spcBef>
              <a:buClr>
                <a:schemeClr val="accent1"/>
              </a:buClr>
              <a:buSzPct val="50757"/>
              <a:buFont typeface="Arial"/>
              <a:buChar char="●"/>
            </a:pPr>
            <a:r>
              <a:rPr lang="en-US" sz="6600" b="0" i="0" u="none" strike="noStrike" cap="none" baseline="0">
                <a:solidFill>
                  <a:schemeClr val="dk1"/>
                </a:solidFill>
                <a:latin typeface="Arial"/>
                <a:ea typeface="Arial"/>
                <a:cs typeface="Arial"/>
                <a:sym typeface="Arial"/>
              </a:rPr>
              <a:t>Respect the property. </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91" name="Shape 91"/>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92" name="Shape 92"/>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93" name="Shape 93"/>
          <p:cNvSpPr txBox="1">
            <a:spLocks noGrp="1"/>
          </p:cNvSpPr>
          <p:nvPr>
            <p:ph type="body" idx="1"/>
          </p:nvPr>
        </p:nvSpPr>
        <p:spPr>
          <a:xfrm>
            <a:off x="609600" y="1676400"/>
            <a:ext cx="7772400" cy="4114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US" sz="3600" b="1" i="0" u="none" strike="noStrike" cap="none" baseline="0">
                <a:solidFill>
                  <a:schemeClr val="dk1"/>
                </a:solidFill>
                <a:latin typeface="Arial"/>
                <a:ea typeface="Arial"/>
                <a:cs typeface="Arial"/>
                <a:sym typeface="Arial"/>
              </a:rPr>
              <a:t>The 4 P’s.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PROMPT</a:t>
            </a:r>
            <a:r>
              <a:rPr lang="en-US" sz="2400" b="0" i="0" u="none" strike="noStrike" cap="none" baseline="0">
                <a:solidFill>
                  <a:srgbClr val="000000"/>
                </a:solidFill>
                <a:latin typeface="Arial"/>
                <a:ea typeface="Arial"/>
                <a:cs typeface="Arial"/>
                <a:sym typeface="Arial"/>
              </a:rPr>
              <a:t>: (arriving before the bell quiet and SEATED or you</a:t>
            </a:r>
            <a:r>
              <a:rPr lang="en-US" sz="2400">
                <a:solidFill>
                  <a:srgbClr val="000000"/>
                </a:solidFill>
                <a:latin typeface="Arial"/>
                <a:ea typeface="Arial"/>
                <a:cs typeface="Arial"/>
                <a:sym typeface="Arial"/>
              </a:rPr>
              <a:t> are </a:t>
            </a:r>
            <a:r>
              <a:rPr lang="en-US" sz="2400" i="1">
                <a:solidFill>
                  <a:srgbClr val="000000"/>
                </a:solidFill>
                <a:latin typeface="Arial"/>
                <a:ea typeface="Arial"/>
                <a:cs typeface="Arial"/>
                <a:sym typeface="Arial"/>
              </a:rPr>
              <a:t>tardy</a:t>
            </a:r>
            <a:r>
              <a:rPr lang="en-US" sz="2400" b="0" i="0" u="none" strike="noStrike" cap="none" baseline="0">
                <a:solidFill>
                  <a:srgbClr val="000000"/>
                </a:solidFill>
                <a:latin typeface="Arial"/>
                <a:ea typeface="Arial"/>
                <a:cs typeface="Arial"/>
                <a:sym typeface="Arial"/>
              </a:rPr>
              <a:t>)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PREPARED</a:t>
            </a:r>
            <a:r>
              <a:rPr lang="en-US" sz="2400" b="0" i="0" u="none" strike="noStrike" cap="none" baseline="0">
                <a:solidFill>
                  <a:srgbClr val="000000"/>
                </a:solidFill>
                <a:latin typeface="Arial"/>
                <a:ea typeface="Arial"/>
                <a:cs typeface="Arial"/>
                <a:sym typeface="Arial"/>
              </a:rPr>
              <a:t>: (completed homework, materials, and books)</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POLITE</a:t>
            </a:r>
            <a:r>
              <a:rPr lang="en-US" sz="2400" b="0" i="0" u="none" strike="noStrike" cap="none" baseline="0">
                <a:solidFill>
                  <a:srgbClr val="000000"/>
                </a:solidFill>
                <a:latin typeface="Arial"/>
                <a:ea typeface="Arial"/>
                <a:cs typeface="Arial"/>
                <a:sym typeface="Arial"/>
              </a:rPr>
              <a:t>: (Raising hands, not interrupting one another, avoid negative/hurtful comments) </a:t>
            </a:r>
          </a:p>
          <a:p>
            <a:pPr marL="0" marR="0" lvl="0" indent="0" algn="l" rtl="0">
              <a:lnSpc>
                <a:spcPct val="90000"/>
              </a:lnSpc>
              <a:spcBef>
                <a:spcPts val="0"/>
              </a:spcBef>
              <a:buClr>
                <a:schemeClr val="dk1"/>
              </a:buClr>
              <a:buSzPct val="25000"/>
              <a:buFont typeface="Arial"/>
              <a:buNone/>
            </a:pPr>
            <a:r>
              <a:rPr lang="en-US" sz="2400" b="0" i="0" u="none" strike="noStrike" cap="none" baseline="0">
                <a:solidFill>
                  <a:srgbClr val="000000"/>
                </a:solidFill>
                <a:latin typeface="Arial"/>
                <a:ea typeface="Arial"/>
                <a:cs typeface="Arial"/>
                <a:sym typeface="Arial"/>
              </a:rPr>
              <a:t>Be </a:t>
            </a:r>
            <a:r>
              <a:rPr lang="en-US" sz="2400" b="1" i="0" u="none" strike="noStrike" cap="none" baseline="0">
                <a:solidFill>
                  <a:srgbClr val="000000"/>
                </a:solidFill>
                <a:latin typeface="Arial"/>
                <a:ea typeface="Arial"/>
                <a:cs typeface="Arial"/>
                <a:sym typeface="Arial"/>
              </a:rPr>
              <a:t>PRODUCTIVE</a:t>
            </a:r>
            <a:r>
              <a:rPr lang="en-US" sz="2400" b="0" i="0" u="none" strike="noStrike" cap="none" baseline="0">
                <a:solidFill>
                  <a:srgbClr val="000000"/>
                </a:solidFill>
                <a:latin typeface="Arial"/>
                <a:ea typeface="Arial"/>
                <a:cs typeface="Arial"/>
                <a:sym typeface="Arial"/>
              </a:rPr>
              <a:t>: (Participating, staying on task, working hard)</a:t>
            </a:r>
          </a:p>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01" name="Shape 101"/>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02" name="Shape 102"/>
          <p:cNvSpPr txBox="1">
            <a:spLocks noGrp="1"/>
          </p:cNvSpPr>
          <p:nvPr>
            <p:ph type="body" idx="1"/>
          </p:nvPr>
        </p:nvSpPr>
        <p:spPr>
          <a:xfrm>
            <a:off x="609600" y="1295400"/>
            <a:ext cx="7772400" cy="5029199"/>
          </a:xfrm>
          <a:prstGeom prst="rect">
            <a:avLst/>
          </a:prstGeom>
          <a:noFill/>
          <a:ln>
            <a:noFill/>
          </a:ln>
        </p:spPr>
        <p:txBody>
          <a:bodyPr lIns="91425" tIns="45700" rIns="91425" bIns="45700" anchor="t" anchorCtr="0">
            <a:noAutofit/>
          </a:bodyPr>
          <a:lstStyle/>
          <a:p>
            <a:pPr marL="0" marR="0" indent="0" algn="l" rtl="0">
              <a:lnSpc>
                <a:spcPct val="75000"/>
              </a:lnSpc>
              <a:spcBef>
                <a:spcPts val="0"/>
              </a:spcBef>
              <a:buNone/>
            </a:pPr>
            <a:r>
              <a:rPr lang="en-US" sz="3600">
                <a:latin typeface="Arial"/>
                <a:ea typeface="Arial"/>
                <a:cs typeface="Arial"/>
                <a:sym typeface="Arial"/>
              </a:rPr>
              <a:t>BYOT: Technology: Don't abuse it or lose it. </a:t>
            </a:r>
          </a:p>
          <a:p>
            <a:pPr marL="0" marR="0" indent="0" algn="l" rtl="0">
              <a:lnSpc>
                <a:spcPct val="75000"/>
              </a:lnSpc>
              <a:spcBef>
                <a:spcPts val="0"/>
              </a:spcBef>
              <a:buNone/>
            </a:pPr>
            <a:endParaRPr sz="3600">
              <a:latin typeface="Arial"/>
              <a:ea typeface="Arial"/>
              <a:cs typeface="Arial"/>
              <a:sym typeface="Arial"/>
            </a:endParaRPr>
          </a:p>
          <a:p>
            <a:pPr marL="0" lvl="0" indent="0" algn="ctr" rtl="0">
              <a:lnSpc>
                <a:spcPct val="75000"/>
              </a:lnSpc>
              <a:spcBef>
                <a:spcPts val="600"/>
              </a:spcBef>
              <a:buClr>
                <a:schemeClr val="dk1"/>
              </a:buClr>
              <a:buSzPct val="30555"/>
              <a:buFont typeface="Arial"/>
              <a:buNone/>
            </a:pPr>
            <a:r>
              <a:rPr lang="en-US" sz="3600" i="1">
                <a:latin typeface="Arial"/>
                <a:ea typeface="Arial"/>
                <a:cs typeface="Arial"/>
                <a:sym typeface="Arial"/>
              </a:rPr>
              <a:t>New rule:</a:t>
            </a:r>
          </a:p>
          <a:p>
            <a:pPr marL="0" marR="0" indent="0" algn="l" rtl="0">
              <a:lnSpc>
                <a:spcPct val="75000"/>
              </a:lnSpc>
              <a:spcBef>
                <a:spcPts val="0"/>
              </a:spcBef>
              <a:buNone/>
            </a:pPr>
            <a:r>
              <a:rPr lang="en-US" sz="3600">
                <a:latin typeface="Arial"/>
                <a:ea typeface="Arial"/>
                <a:cs typeface="Arial"/>
                <a:sym typeface="Arial"/>
              </a:rPr>
              <a:t>No technology in hallways--just lunch room &amp; at teacher’s discretion</a:t>
            </a:r>
          </a:p>
          <a:p>
            <a:pPr marL="0" marR="0" lvl="0" indent="0" algn="l" rtl="0">
              <a:lnSpc>
                <a:spcPct val="75000"/>
              </a:lnSpc>
              <a:spcBef>
                <a:spcPts val="0"/>
              </a:spcBef>
              <a:buNone/>
            </a:pPr>
            <a:endParaRPr sz="3600">
              <a:latin typeface="Arial"/>
              <a:ea typeface="Arial"/>
              <a:cs typeface="Arial"/>
              <a:sym typeface="Arial"/>
            </a:endParaRPr>
          </a:p>
          <a:p>
            <a:pPr marL="0" marR="0" lvl="0" indent="0" algn="l" rtl="0">
              <a:lnSpc>
                <a:spcPct val="75000"/>
              </a:lnSpc>
              <a:spcBef>
                <a:spcPts val="0"/>
              </a:spcBef>
              <a:buNone/>
            </a:pPr>
            <a:endParaRPr sz="30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914400" y="274637"/>
            <a:ext cx="7772400" cy="1143000"/>
          </a:xfrm>
          <a:prstGeom prst="rect">
            <a:avLst/>
          </a:prstGeom>
        </p:spPr>
        <p:txBody>
          <a:bodyPr lIns="91425" tIns="91425" rIns="91425" bIns="91425" anchor="t" anchorCtr="0">
            <a:noAutofit/>
          </a:bodyPr>
          <a:lstStyle/>
          <a:p>
            <a:pPr>
              <a:spcBef>
                <a:spcPts val="0"/>
              </a:spcBef>
              <a:buNone/>
            </a:pPr>
            <a:r>
              <a:rPr lang="en-US"/>
              <a:t>Other new rules:</a:t>
            </a:r>
          </a:p>
        </p:txBody>
      </p:sp>
      <p:sp>
        <p:nvSpPr>
          <p:cNvPr id="108" name="Shape 108"/>
          <p:cNvSpPr txBox="1">
            <a:spLocks noGrp="1"/>
          </p:cNvSpPr>
          <p:nvPr>
            <p:ph type="body" idx="1"/>
          </p:nvPr>
        </p:nvSpPr>
        <p:spPr>
          <a:xfrm>
            <a:off x="914400" y="1447800"/>
            <a:ext cx="7395300" cy="4572000"/>
          </a:xfrm>
          <a:prstGeom prst="rect">
            <a:avLst/>
          </a:prstGeom>
        </p:spPr>
        <p:txBody>
          <a:bodyPr lIns="91425" tIns="91425" rIns="91425" bIns="91425" anchor="t" anchorCtr="0">
            <a:noAutofit/>
          </a:bodyPr>
          <a:lstStyle/>
          <a:p>
            <a:pPr marL="457200" lvl="0" indent="-419100" rtl="0">
              <a:spcBef>
                <a:spcPts val="600"/>
              </a:spcBef>
              <a:buClr>
                <a:srgbClr val="4F81BD"/>
              </a:buClr>
              <a:buSzPct val="100000"/>
              <a:buFont typeface="Arial"/>
              <a:buChar char="●"/>
            </a:pPr>
            <a:r>
              <a:rPr lang="en-US" sz="3000">
                <a:latin typeface="Arial"/>
                <a:ea typeface="Arial"/>
                <a:cs typeface="Arial"/>
                <a:sym typeface="Arial"/>
              </a:rPr>
              <a:t>Purses must be pocket-sized (not big enough to carry any books)</a:t>
            </a:r>
          </a:p>
          <a:p>
            <a:pPr marL="0" lvl="0" indent="0" rtl="0">
              <a:lnSpc>
                <a:spcPct val="115000"/>
              </a:lnSpc>
              <a:spcBef>
                <a:spcPts val="0"/>
              </a:spcBef>
              <a:buClr>
                <a:schemeClr val="dk1"/>
              </a:buClr>
              <a:buFont typeface="Arial"/>
              <a:buNone/>
            </a:pPr>
            <a:endParaRPr sz="3000">
              <a:latin typeface="Arial"/>
              <a:ea typeface="Arial"/>
              <a:cs typeface="Arial"/>
              <a:sym typeface="Arial"/>
            </a:endParaRPr>
          </a:p>
          <a:p>
            <a:pPr marL="457200" lvl="0" indent="-419100" rtl="0">
              <a:spcBef>
                <a:spcPts val="600"/>
              </a:spcBef>
              <a:buClr>
                <a:srgbClr val="4F81BD"/>
              </a:buClr>
              <a:buSzPct val="100000"/>
              <a:buFont typeface="Arial"/>
              <a:buChar char="●"/>
            </a:pPr>
            <a:r>
              <a:rPr lang="en-US" sz="3000">
                <a:latin typeface="Arial"/>
                <a:ea typeface="Arial"/>
                <a:cs typeface="Arial"/>
                <a:sym typeface="Arial"/>
              </a:rPr>
              <a:t>no backpacks in classrooms</a:t>
            </a:r>
          </a:p>
          <a:p>
            <a:pPr marL="0" lvl="0" indent="0" rtl="0">
              <a:lnSpc>
                <a:spcPct val="115000"/>
              </a:lnSpc>
              <a:spcBef>
                <a:spcPts val="0"/>
              </a:spcBef>
              <a:buClr>
                <a:schemeClr val="dk1"/>
              </a:buClr>
              <a:buFont typeface="Arial"/>
              <a:buNone/>
            </a:pPr>
            <a:endParaRPr sz="3000">
              <a:latin typeface="Arial"/>
              <a:ea typeface="Arial"/>
              <a:cs typeface="Arial"/>
              <a:sym typeface="Arial"/>
            </a:endParaRPr>
          </a:p>
          <a:p>
            <a:pPr>
              <a:spcBef>
                <a:spcPts val="0"/>
              </a:spcBef>
              <a:buNone/>
            </a:pPr>
            <a:r>
              <a:rPr lang="en-US" sz="3000" i="1">
                <a:latin typeface="Arial"/>
                <a:ea typeface="Arial"/>
                <a:cs typeface="Arial"/>
                <a:sym typeface="Arial"/>
              </a:rPr>
              <a:t>*Warnings will be given first and then followed by disciplinary action (detention then referral)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88578" y="274637"/>
            <a:ext cx="85983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14" name="Shape 114"/>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15" name="Shape 115"/>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16" name="Shape 116"/>
          <p:cNvSpPr txBox="1">
            <a:spLocks noGrp="1"/>
          </p:cNvSpPr>
          <p:nvPr>
            <p:ph type="body" idx="1"/>
          </p:nvPr>
        </p:nvSpPr>
        <p:spPr>
          <a:xfrm>
            <a:off x="124478" y="1268266"/>
            <a:ext cx="8939399" cy="58104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None/>
            </a:pPr>
            <a:r>
              <a:rPr lang="en-US" sz="2400">
                <a:solidFill>
                  <a:srgbClr val="000000"/>
                </a:solidFill>
                <a:latin typeface="Arial"/>
                <a:ea typeface="Arial"/>
                <a:cs typeface="Arial"/>
                <a:sym typeface="Arial"/>
              </a:rPr>
              <a:t>9th grade literature will approach the study of American literature through:</a:t>
            </a:r>
          </a:p>
          <a:p>
            <a:pPr marL="0" marR="0" lvl="0" indent="0" algn="l" rtl="0">
              <a:lnSpc>
                <a:spcPct val="90000"/>
              </a:lnSpc>
              <a:spcBef>
                <a:spcPts val="0"/>
              </a:spcBef>
              <a:buNone/>
            </a:pPr>
            <a:r>
              <a:rPr lang="en-US" sz="2400">
                <a:solidFill>
                  <a:srgbClr val="000000"/>
                </a:solidFill>
                <a:latin typeface="Arial"/>
                <a:ea typeface="Arial"/>
                <a:cs typeface="Arial"/>
                <a:sym typeface="Arial"/>
              </a:rPr>
              <a:t>reading +</a:t>
            </a:r>
          </a:p>
          <a:p>
            <a:pPr marL="0" marR="0" lvl="0" indent="0" algn="l" rtl="0">
              <a:lnSpc>
                <a:spcPct val="90000"/>
              </a:lnSpc>
              <a:spcBef>
                <a:spcPts val="0"/>
              </a:spcBef>
              <a:buNone/>
            </a:pPr>
            <a:r>
              <a:rPr lang="en-US" sz="2400">
                <a:solidFill>
                  <a:srgbClr val="000000"/>
                </a:solidFill>
                <a:latin typeface="Arial"/>
                <a:ea typeface="Arial"/>
                <a:cs typeface="Arial"/>
                <a:sym typeface="Arial"/>
              </a:rPr>
              <a:t>writing +</a:t>
            </a:r>
          </a:p>
          <a:p>
            <a:pPr marL="0" marR="0" lvl="0" indent="0" algn="l" rtl="0">
              <a:lnSpc>
                <a:spcPct val="90000"/>
              </a:lnSpc>
              <a:spcBef>
                <a:spcPts val="0"/>
              </a:spcBef>
              <a:buNone/>
            </a:pPr>
            <a:r>
              <a:rPr lang="en-US" sz="2400">
                <a:solidFill>
                  <a:srgbClr val="000000"/>
                </a:solidFill>
                <a:latin typeface="Arial"/>
                <a:ea typeface="Arial"/>
                <a:cs typeface="Arial"/>
                <a:sym typeface="Arial"/>
              </a:rPr>
              <a:t>listening +</a:t>
            </a:r>
          </a:p>
          <a:p>
            <a:pPr marL="0" marR="0" lvl="0" indent="0" algn="l" rtl="0">
              <a:lnSpc>
                <a:spcPct val="90000"/>
              </a:lnSpc>
              <a:spcBef>
                <a:spcPts val="0"/>
              </a:spcBef>
              <a:buNone/>
            </a:pPr>
            <a:r>
              <a:rPr lang="en-US" sz="2400">
                <a:solidFill>
                  <a:srgbClr val="000000"/>
                </a:solidFill>
                <a:latin typeface="Arial"/>
                <a:ea typeface="Arial"/>
                <a:cs typeface="Arial"/>
                <a:sym typeface="Arial"/>
              </a:rPr>
              <a:t>speaking +</a:t>
            </a:r>
          </a:p>
          <a:p>
            <a:pPr marL="0" marR="0" lvl="0" indent="0" algn="l" rtl="0">
              <a:lnSpc>
                <a:spcPct val="90000"/>
              </a:lnSpc>
              <a:spcBef>
                <a:spcPts val="0"/>
              </a:spcBef>
              <a:buNone/>
            </a:pPr>
            <a:r>
              <a:rPr lang="en-US" sz="2400">
                <a:solidFill>
                  <a:srgbClr val="000000"/>
                </a:solidFill>
                <a:latin typeface="Arial"/>
                <a:ea typeface="Arial"/>
                <a:cs typeface="Arial"/>
                <a:sym typeface="Arial"/>
              </a:rPr>
              <a:t>viewing + </a:t>
            </a:r>
          </a:p>
          <a:p>
            <a:pPr marL="0" marR="0" lvl="0" indent="0" algn="l" rtl="0">
              <a:lnSpc>
                <a:spcPct val="90000"/>
              </a:lnSpc>
              <a:spcBef>
                <a:spcPts val="0"/>
              </a:spcBef>
              <a:buNone/>
            </a:pPr>
            <a:r>
              <a:rPr lang="en-US" sz="2400">
                <a:latin typeface="Arial"/>
                <a:ea typeface="Arial"/>
                <a:cs typeface="Arial"/>
                <a:sym typeface="Arial"/>
              </a:rPr>
              <a:t>_____________</a:t>
            </a:r>
          </a:p>
          <a:p>
            <a:pPr marL="0" marR="0" lvl="0" indent="0" algn="l" rtl="0">
              <a:lnSpc>
                <a:spcPct val="90000"/>
              </a:lnSpc>
              <a:spcBef>
                <a:spcPts val="0"/>
              </a:spcBef>
              <a:buNone/>
            </a:pPr>
            <a:r>
              <a:rPr lang="en-US" sz="2400">
                <a:latin typeface="Arial"/>
                <a:ea typeface="Arial"/>
                <a:cs typeface="Arial"/>
                <a:sym typeface="Arial"/>
              </a:rPr>
              <a:t>-critical thinking </a:t>
            </a:r>
          </a:p>
          <a:p>
            <a:pPr marL="0" marR="0" lvl="0" indent="0" algn="l" rtl="0">
              <a:lnSpc>
                <a:spcPct val="90000"/>
              </a:lnSpc>
              <a:spcBef>
                <a:spcPts val="0"/>
              </a:spcBef>
              <a:buNone/>
            </a:pPr>
            <a:r>
              <a:rPr lang="en-US" sz="2400">
                <a:latin typeface="Arial"/>
                <a:ea typeface="Arial"/>
                <a:cs typeface="Arial"/>
                <a:sym typeface="Arial"/>
              </a:rPr>
              <a:t>-better student = better citizen</a:t>
            </a:r>
          </a:p>
          <a:p>
            <a:pPr marL="0" marR="0" lvl="0" indent="0" algn="l" rtl="0">
              <a:lnSpc>
                <a:spcPct val="90000"/>
              </a:lnSpc>
              <a:spcBef>
                <a:spcPts val="0"/>
              </a:spcBef>
              <a:buNone/>
            </a:pPr>
            <a:r>
              <a:rPr lang="en-US" sz="2400">
                <a:latin typeface="Arial"/>
                <a:ea typeface="Arial"/>
                <a:cs typeface="Arial"/>
                <a:sym typeface="Arial"/>
              </a:rPr>
              <a:t>-dreamer = world changer </a:t>
            </a:r>
          </a:p>
          <a:p>
            <a:pPr marL="0" marR="0" lvl="0" indent="0" algn="l" rtl="0">
              <a:lnSpc>
                <a:spcPct val="90000"/>
              </a:lnSpc>
              <a:spcBef>
                <a:spcPts val="0"/>
              </a:spcBef>
              <a:buNone/>
            </a:pPr>
            <a:endParaRPr sz="30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06528" y="274637"/>
            <a:ext cx="8580300" cy="1143000"/>
          </a:xfrm>
          <a:prstGeom prst="rect">
            <a:avLst/>
          </a:prstGeom>
          <a:noFill/>
          <a:ln>
            <a:noFill/>
          </a:ln>
        </p:spPr>
        <p:txBody>
          <a:bodyPr lIns="91425" tIns="45700" rIns="91425" bIns="91425" anchor="b" anchorCtr="0">
            <a:no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22" name="Shape 122"/>
          <p:cNvSpPr txBox="1"/>
          <p:nvPr/>
        </p:nvSpPr>
        <p:spPr>
          <a:xfrm>
            <a:off x="6172200" y="6191250"/>
            <a:ext cx="2476500" cy="476249"/>
          </a:xfrm>
          <a:prstGeom prst="rect">
            <a:avLst/>
          </a:prstGeom>
          <a:noFill/>
          <a:ln>
            <a:noFill/>
          </a:ln>
        </p:spPr>
        <p:txBody>
          <a:bodyPr lIns="91425" tIns="45700" rIns="91425" bIns="45700" anchor="ctr" anchorCtr="0">
            <a:noAutofit/>
          </a:bodyPr>
          <a:lstStyle/>
          <a:p>
            <a:pPr>
              <a:spcBef>
                <a:spcPts val="0"/>
              </a:spcBef>
              <a:buNone/>
            </a:pPr>
            <a:endParaRPr/>
          </a:p>
        </p:txBody>
      </p:sp>
      <p:sp>
        <p:nvSpPr>
          <p:cNvPr id="123" name="Shape 123"/>
          <p:cNvSpPr txBox="1"/>
          <p:nvPr/>
        </p:nvSpPr>
        <p:spPr>
          <a:xfrm>
            <a:off x="914400" y="6172200"/>
            <a:ext cx="3962399" cy="457200"/>
          </a:xfrm>
          <a:prstGeom prst="rect">
            <a:avLst/>
          </a:prstGeom>
          <a:noFill/>
          <a:ln>
            <a:noFill/>
          </a:ln>
        </p:spPr>
        <p:txBody>
          <a:bodyPr lIns="91425" tIns="45700" rIns="91425" bIns="45700" anchor="ctr" anchorCtr="0">
            <a:noAutofit/>
          </a:bodyPr>
          <a:lstStyle/>
          <a:p>
            <a:pPr>
              <a:spcBef>
                <a:spcPts val="0"/>
              </a:spcBef>
              <a:buNone/>
            </a:pPr>
            <a:endParaRPr/>
          </a:p>
        </p:txBody>
      </p:sp>
      <p:sp>
        <p:nvSpPr>
          <p:cNvPr id="124" name="Shape 124"/>
          <p:cNvSpPr txBox="1">
            <a:spLocks noGrp="1"/>
          </p:cNvSpPr>
          <p:nvPr>
            <p:ph type="body" idx="1"/>
          </p:nvPr>
        </p:nvSpPr>
        <p:spPr>
          <a:xfrm>
            <a:off x="70603" y="1447800"/>
            <a:ext cx="9029399" cy="4572000"/>
          </a:xfrm>
          <a:prstGeom prst="rect">
            <a:avLst/>
          </a:prstGeom>
          <a:noFill/>
          <a:ln>
            <a:noFill/>
          </a:ln>
        </p:spPr>
        <p:txBody>
          <a:bodyPr lIns="91425" tIns="45700" rIns="91425" bIns="45700" anchor="t" anchorCtr="0">
            <a:noAutofit/>
          </a:bodyPr>
          <a:lstStyle/>
          <a:p>
            <a:pPr marL="0" marR="0" lvl="0" indent="0" algn="ctr" rtl="0">
              <a:spcBef>
                <a:spcPts val="0"/>
              </a:spcBef>
              <a:buNone/>
            </a:pPr>
            <a:r>
              <a:rPr lang="en-US" sz="3600">
                <a:solidFill>
                  <a:srgbClr val="000000"/>
                </a:solidFill>
              </a:rPr>
              <a:t>The student will:</a:t>
            </a:r>
          </a:p>
          <a:p>
            <a:pPr marL="0" lvl="0" indent="0" algn="ctr" rtl="0">
              <a:lnSpc>
                <a:spcPct val="115000"/>
              </a:lnSpc>
              <a:spcBef>
                <a:spcPts val="0"/>
              </a:spcBef>
              <a:buNone/>
            </a:pPr>
            <a:r>
              <a:rPr lang="en-US" sz="3600">
                <a:solidFill>
                  <a:srgbClr val="000000"/>
                </a:solidFill>
              </a:rPr>
              <a:t>read various texts, such as fiction, non-fiction, poetry, and drama, for various purposes.</a:t>
            </a:r>
          </a:p>
          <a:p>
            <a:pPr marL="0" marR="0" lvl="0" indent="0" algn="l" rtl="0">
              <a:spcBef>
                <a:spcPts val="0"/>
              </a:spcBef>
              <a:buNone/>
            </a:pPr>
            <a:endParaRPr sz="1800" b="1"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1413</Words>
  <Application>Microsoft Office PowerPoint</Application>
  <PresentationFormat>On-screen Show (4:3)</PresentationFormat>
  <Paragraphs>205</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wave</vt:lpstr>
      <vt:lpstr>Welcome!</vt:lpstr>
      <vt:lpstr>Welcome to Ms. Swanson’s English class! </vt:lpstr>
      <vt:lpstr>Today’s agenda:</vt:lpstr>
      <vt:lpstr>R-E-S-P-E-C-T!</vt:lpstr>
      <vt:lpstr>Classroom Expectations</vt:lpstr>
      <vt:lpstr>Slide 5</vt:lpstr>
      <vt:lpstr>Other new rules:</vt:lpstr>
      <vt:lpstr>OBJECTIVES:</vt:lpstr>
      <vt:lpstr>OBJECTIVES:</vt:lpstr>
      <vt:lpstr>OBJECTIVES:</vt:lpstr>
      <vt:lpstr>OBJECTIVES:</vt:lpstr>
      <vt:lpstr>Grading</vt:lpstr>
      <vt:lpstr>How is high school different from middle school?</vt:lpstr>
      <vt:lpstr>Slide 13</vt:lpstr>
      <vt:lpstr>What is Plagiarism? What is cheating?</vt:lpstr>
      <vt:lpstr>PROCEDURES:</vt:lpstr>
      <vt:lpstr>Listen Carefully. . . </vt:lpstr>
      <vt:lpstr>MORE PROCEDURES:</vt:lpstr>
      <vt:lpstr>. . . </vt:lpstr>
      <vt:lpstr>Tardiness is lame. Be responsible. </vt:lpstr>
      <vt:lpstr>“Who cares if I’m tardy?”</vt:lpstr>
      <vt:lpstr>Absences: excused vs. unexcused</vt:lpstr>
      <vt:lpstr>Unexcused absences. . .</vt:lpstr>
      <vt:lpstr>You’re not in middle school anymore. . . </vt:lpstr>
      <vt:lpstr>*Note:</vt:lpstr>
      <vt:lpstr>The ball is in your court!</vt:lpstr>
      <vt:lpstr>Field trip?</vt:lpstr>
      <vt:lpstr>Now for good ol’ class rules:</vt:lpstr>
      <vt:lpstr>Pet Peeves</vt:lpstr>
      <vt:lpstr>A toddler’s favorite word:</vt:lpstr>
      <vt:lpstr>Extra Help!</vt:lpstr>
      <vt:lpstr>What will we be studying?</vt:lpstr>
      <vt:lpstr>What does a day in the life of American Literature look like? </vt:lpstr>
      <vt:lpstr>Class website!</vt:lpstr>
      <vt:lpstr>Homework:</vt:lpstr>
      <vt:lpstr>Goals Letter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1</cp:revision>
  <dcterms:modified xsi:type="dcterms:W3CDTF">2014-08-06T13:09:45Z</dcterms:modified>
</cp:coreProperties>
</file>