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511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90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500" b="0" i="0" u="none" strike="noStrike" cap="none" baseline="0"/>
            </a:lvl2pPr>
            <a:lvl3pPr marL="1143000" marR="0" indent="-158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 b="0" i="0" u="none" strike="noStrike" cap="none" baseline="0"/>
            </a:lvl3pPr>
            <a:lvl4pPr marL="1600200" marR="0" indent="-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 b="0" i="0" u="none" strike="noStrike" cap="none" baseline="0"/>
            </a:lvl4pPr>
            <a:lvl5pPr marL="2057400" marR="0" indent="-1206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000" b="0" i="0" u="none" strike="noStrike" cap="none" baseline="0"/>
            </a:lvl5pPr>
            <a:lvl6pPr marL="25146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 idx="2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9075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500"/>
            </a:lvl2pPr>
            <a:lvl3pPr marL="1143000" indent="-158750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/>
            </a:lvl3pPr>
            <a:lvl4pPr marL="1600200" indent="-1651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/>
            </a:lvl4pPr>
            <a:lvl5pPr marL="2057400" indent="-1206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000"/>
            </a:lvl5pPr>
            <a:lvl6pPr marL="25146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9075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500"/>
            </a:lvl2pPr>
            <a:lvl3pPr marL="1143000" indent="-158750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/>
            </a:lvl3pPr>
            <a:lvl4pPr marL="1600200" indent="-1651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/>
            </a:lvl4pPr>
            <a:lvl5pPr marL="2057400" indent="-1206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000"/>
            </a:lvl5pPr>
            <a:lvl6pPr marL="25146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7747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511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90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500" b="0" i="0" u="none" strike="noStrike" cap="none" baseline="0"/>
            </a:lvl2pPr>
            <a:lvl3pPr marL="1143000" marR="0" indent="-158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 b="0" i="0" u="none" strike="noStrike" cap="none" baseline="0"/>
            </a:lvl3pPr>
            <a:lvl4pPr marL="1600200" marR="0" indent="-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 b="0" i="0" u="none" strike="noStrike" cap="none" baseline="0"/>
            </a:lvl4pPr>
            <a:lvl5pPr marL="2057400" marR="0" indent="-1206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000" b="0" i="0" u="none" strike="noStrike" cap="none" baseline="0"/>
            </a:lvl5pPr>
            <a:lvl6pPr marL="25146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774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266700" y="6172200"/>
            <a:ext cx="8610599" cy="0"/>
          </a:xfrm>
          <a:prstGeom prst="straightConnector1">
            <a:avLst/>
          </a:prstGeom>
          <a:noFill/>
          <a:ln w="12700" cap="rnd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228600" y="304800"/>
            <a:ext cx="8610599" cy="0"/>
          </a:xfrm>
          <a:prstGeom prst="straightConnector1">
            <a:avLst/>
          </a:prstGeom>
          <a:noFill/>
          <a:ln w="76200" cap="rnd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11" name="Shape 11"/>
          <p:cNvGrpSpPr/>
          <p:nvPr/>
        </p:nvGrpSpPr>
        <p:grpSpPr>
          <a:xfrm>
            <a:off x="228600" y="457200"/>
            <a:ext cx="1246186" cy="1371599"/>
            <a:chOff x="228600" y="457200"/>
            <a:chExt cx="1246186" cy="1371599"/>
          </a:xfrm>
        </p:grpSpPr>
        <p:sp>
          <p:nvSpPr>
            <p:cNvPr id="12" name="Shape 12"/>
            <p:cNvSpPr/>
            <p:nvPr/>
          </p:nvSpPr>
          <p:spPr>
            <a:xfrm>
              <a:off x="935037" y="457200"/>
              <a:ext cx="44450" cy="8477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835025" y="457200"/>
              <a:ext cx="44450" cy="746125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733425" y="457200"/>
              <a:ext cx="44450" cy="636586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31825" y="457200"/>
              <a:ext cx="44450" cy="530224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31812" y="457200"/>
              <a:ext cx="44450" cy="42703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430212" y="457200"/>
              <a:ext cx="44450" cy="31273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328612" y="457200"/>
              <a:ext cx="46036" cy="2158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28600" y="457200"/>
              <a:ext cx="44450" cy="10794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036637" y="457200"/>
              <a:ext cx="41275" cy="9509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135062" y="457200"/>
              <a:ext cx="41275" cy="10588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231900" y="457200"/>
              <a:ext cx="42861" cy="1160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1331912" y="457200"/>
              <a:ext cx="44450" cy="127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1431925" y="457200"/>
              <a:ext cx="42861" cy="13715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2y_GwKzxc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vCTaccEkM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e8aZqgxV7Q&amp;NR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ZZ1_CQD1jS8" TargetMode="External"/><Relationship Id="rId4" Type="http://schemas.openxmlformats.org/officeDocument/2006/relationships/hyperlink" Target="http://www.youtube.com/watch?v=MLPltgIhZr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iWTcVHdSF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XCA_d5qEF1k" TargetMode="External"/><Relationship Id="rId4" Type="http://schemas.openxmlformats.org/officeDocument/2006/relationships/hyperlink" Target="http://www.youtube.com/watch?v=Tl22YOOCre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Ide9dgoZk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tWGiOuzpe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wGykVbfgUE&amp;feature=relmf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4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Logical fallacies and 4 common modes of writing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American Literature EOCT Review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Either/or, bandwagon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http://www.youtube.com/watch?v=r2y_GwKzxck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Bandwagon*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http://www.youtube.com/watch?v=jvCTaccEkMI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http://www.youtube.com/watch?v=02vku-6fZWQ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Cause-effect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http://www.youtube.com/watch?v=Ge8aZqgxV7Q&amp;NR=1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Testimonial, beautiful people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http://www.youtube.com/watch?v=MLPltgIhZrI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http://www.youtube.com/watch?v=ZZ1_CQD1jS8</a:t>
            </a:r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Card stacking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http://www.youtube.com/watch?v=xiWTcVHdSFo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http://www.youtube.com/watch?v=Tl22YOOCreE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Stereotyping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http://www.youtube.com/watch?v=XCA_d5qEF1k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http://www.youtube.com/watch?v=L72rATeYN98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Rhetorical questions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http://www.youtube.com/watch?v=xXHUdvvHTkw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http://www.youtube.com/watch?v=4Ide9dgoZkk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Four common types of writing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676400" y="1178858"/>
            <a:ext cx="7010400" cy="491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Narration: tells a story (fiction or nonfiction), usually has a plot, climax, and resolution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Descriptive: describes a person, place, or setting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Persuasion: attempts to influence the readers thoughts (here’s where logical fallacies come in)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Exposition: explains something (like an encyclopedia article)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EOCT day 2?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b="1" cap="small"/>
              <a:t>Types of Writing</a:t>
            </a:r>
          </a:p>
          <a:p>
            <a:endParaRPr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US" sz="2400"/>
              <a:t>Descriptive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US" sz="2400"/>
              <a:t>Expository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US" sz="2400"/>
              <a:t>Narrative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US" sz="2400"/>
              <a:t>Persuasive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698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Be descriptive!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1676400" y="1157098"/>
            <a:ext cx="7010400" cy="554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b="1"/>
              <a:t>Descriptive </a:t>
            </a:r>
            <a:r>
              <a:rPr lang="en-US"/>
              <a:t>writings have a text which describes traits and characteristics of people, objects, events, feelings etc. in intricate detail. </a:t>
            </a:r>
          </a:p>
          <a:p>
            <a:endParaRPr/>
          </a:p>
          <a:p>
            <a:pPr lvl="0" rtl="0">
              <a:buNone/>
            </a:pPr>
            <a:r>
              <a:rPr lang="en-US"/>
              <a:t>Whatever is being described will be thoroughly examined. For example, if you were describing roses, you would explain:</a:t>
            </a:r>
          </a:p>
          <a:p>
            <a:pPr lvl="0" rtl="0">
              <a:buNone/>
            </a:pPr>
            <a:r>
              <a:rPr lang="en-US"/>
              <a:t>-Where they come from</a:t>
            </a:r>
          </a:p>
          <a:p>
            <a:pPr lvl="0" rtl="0">
              <a:buNone/>
            </a:pPr>
            <a:r>
              <a:rPr lang="en-US"/>
              <a:t>-What they look like</a:t>
            </a:r>
          </a:p>
          <a:p>
            <a:pPr lvl="0" rtl="0">
              <a:buNone/>
            </a:pPr>
            <a:r>
              <a:rPr lang="en-US"/>
              <a:t>-What colors they are</a:t>
            </a:r>
          </a:p>
          <a:p>
            <a:pPr lvl="0" rtl="0">
              <a:buNone/>
            </a:pPr>
            <a:r>
              <a:rPr lang="en-US"/>
              <a:t>-How they grow and smell. . . etc. 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71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Exposition = explanation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676400" y="1346208"/>
            <a:ext cx="7010400" cy="474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Expository essays can compare, explore and discuss problems, or tell a story. An exposition essay gives information about various topics to the reader. It:</a:t>
            </a:r>
          </a:p>
          <a:p>
            <a:endParaRPr/>
          </a:p>
          <a:p>
            <a:pPr lvl="0" rtl="0">
              <a:buNone/>
            </a:pPr>
            <a:r>
              <a:rPr lang="en-US"/>
              <a:t>-Informs</a:t>
            </a:r>
          </a:p>
          <a:p>
            <a:pPr lvl="0" rtl="0">
              <a:buNone/>
            </a:pPr>
            <a:r>
              <a:rPr lang="en-US"/>
              <a:t>-Describes</a:t>
            </a:r>
          </a:p>
          <a:p>
            <a:pPr lvl="0" rtl="0">
              <a:buNone/>
            </a:pPr>
            <a:r>
              <a:rPr lang="en-US"/>
              <a:t>-Explains</a:t>
            </a:r>
          </a:p>
          <a:p>
            <a:endParaRPr/>
          </a:p>
          <a:p>
            <a:pPr lvl="0" rtl="0">
              <a:buNone/>
            </a:pPr>
            <a:r>
              <a:rPr lang="en-US"/>
              <a:t>*may explain different views on a subject or a complex situation &amp; breaks it down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60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Persuasive/ Argumentative 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676400" y="1684858"/>
            <a:ext cx="7010400" cy="441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-US"/>
              <a:t>In an </a:t>
            </a:r>
            <a:r>
              <a:rPr lang="en-US" b="1"/>
              <a:t>argumentative </a:t>
            </a:r>
            <a:r>
              <a:rPr lang="en-US"/>
              <a:t>essay the writer is trying to convince the reader by demonstrating the truth or falsity of a topic. The writer's opintion will be backed up with certain kinds of evidence (statistics, expert opinions, other data etc.)</a:t>
            </a:r>
          </a:p>
          <a:p>
            <a:endParaRPr/>
          </a:p>
          <a:p>
            <a:pPr lvl="0" rtl="0">
              <a:buNone/>
            </a:pPr>
            <a:r>
              <a:rPr lang="en-US"/>
              <a:t>-Either pro/against something but not just an opinion--It's backed up with PROOF!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Narrative: Let me tell you a story. . . 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1295402" y="1713083"/>
            <a:ext cx="7391399" cy="470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-</a:t>
            </a:r>
            <a:r>
              <a:rPr lang="en-US" b="1"/>
              <a:t>Narration</a:t>
            </a:r>
            <a:r>
              <a:rPr lang="en-US"/>
              <a:t> is telling a story from a certain </a:t>
            </a:r>
            <a:r>
              <a:rPr lang="en-US" b="1"/>
              <a:t>POV</a:t>
            </a:r>
            <a:r>
              <a:rPr lang="en-US"/>
              <a:t>, and there is usually a reason for telling it. </a:t>
            </a:r>
          </a:p>
          <a:p>
            <a:pPr lvl="0" rtl="0">
              <a:buNone/>
            </a:pPr>
            <a:r>
              <a:rPr lang="en-US"/>
              <a:t>-There's always a setting, characters, a climax, and a plot. </a:t>
            </a:r>
          </a:p>
          <a:p>
            <a:pPr lvl="0" rtl="0">
              <a:buNone/>
            </a:pPr>
            <a:r>
              <a:rPr lang="en-US"/>
              <a:t>-They're usually told chronologically, but sometimes writers employ flashbacks or flash forwards.</a:t>
            </a:r>
          </a:p>
          <a:p>
            <a:pPr lvl="0" rtl="0">
              <a:buNone/>
            </a:pPr>
            <a:r>
              <a:rPr lang="en-US"/>
              <a:t>*sensory details</a:t>
            </a:r>
          </a:p>
          <a:p>
            <a:pPr>
              <a:buNone/>
            </a:pPr>
            <a:r>
              <a:rPr lang="en-US"/>
              <a:t>*written in 1st or 3rd person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Logical fallacies are…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676400" y="1178858"/>
            <a:ext cx="7010400" cy="491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Illogical arguments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Used to persuade listeners/consumers to feel a certain way or do something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Comprised of over exaggerations, scare tactics, and/or emotional appeals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way advertisers can try to manipulate consumers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Por ejemplo. . . 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Sample excerpts of writings. . . </a:t>
            </a:r>
          </a:p>
          <a:p>
            <a:endParaRPr/>
          </a:p>
          <a:p>
            <a:pPr lvl="0" rtl="0">
              <a:buNone/>
            </a:pPr>
            <a:r>
              <a:rPr lang="en-US"/>
              <a:t>Document:</a:t>
            </a:r>
          </a:p>
          <a:p>
            <a:pPr lvl="0" rtl="0">
              <a:buNone/>
            </a:pPr>
            <a:r>
              <a:rPr lang="en-US"/>
              <a:t>https://docs.google.com/a/mail.fcboe.org/document/d/1QrchEfQiR4LDKR_Rns1D-ZfUGOKb_kISqf5zdJntLnc/edit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49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800"/>
              <a:t>Language/Vocabulary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1676400" y="1066600"/>
            <a:ext cx="7010400" cy="5029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/>
              <a:t>Idioms- Phrases or expressions peculiar to a particular language</a:t>
            </a:r>
          </a:p>
          <a:p>
            <a:endParaRPr/>
          </a:p>
          <a:p>
            <a:pPr lvl="0" indent="0" rtl="0">
              <a:buNone/>
            </a:pPr>
            <a:r>
              <a:rPr lang="en-US" i="1"/>
              <a:t>Example: "You look like the cat who swallowed the canary."</a:t>
            </a:r>
          </a:p>
          <a:p>
            <a:endParaRPr/>
          </a:p>
          <a:p>
            <a:pPr lvl="0" indent="0" rtl="0">
              <a:buNone/>
            </a:pPr>
            <a:r>
              <a:rPr lang="en-US"/>
              <a:t>Meaning?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3000"/>
              <a:t>Language/Vocabulary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676400" y="1240375"/>
            <a:ext cx="7010400" cy="485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/>
              <a:t>Cognates-words that have the same origin or are related in some way to words in other languages.</a:t>
            </a:r>
          </a:p>
          <a:p>
            <a:pPr lvl="0" indent="0" rtl="0">
              <a:buNone/>
            </a:pPr>
            <a:r>
              <a:rPr lang="en-US" i="1"/>
              <a:t>Examples:</a:t>
            </a:r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i="1"/>
              <a:t>noche</a:t>
            </a:r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i="1"/>
              <a:t>notte</a:t>
            </a:r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i="1"/>
              <a:t>nuit</a:t>
            </a:r>
          </a:p>
          <a:p>
            <a:endParaRPr/>
          </a:p>
          <a:p>
            <a:pPr lvl="0" indent="0" rtl="0">
              <a:buNone/>
            </a:pPr>
            <a:r>
              <a:rPr lang="en-US" i="1"/>
              <a:t>*Bring prior knowledge to the table!*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Breaking words down. . . 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676400" y="1457600"/>
            <a:ext cx="7010400" cy="463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en-US" sz="3000" b="1"/>
              <a:t>prefixes</a:t>
            </a:r>
            <a:r>
              <a:rPr lang="en-US" sz="3000"/>
              <a:t>: </a:t>
            </a:r>
            <a:r>
              <a:rPr lang="en-US" sz="3000" i="1"/>
              <a:t>anti-, counter-, pre- etc.)</a:t>
            </a:r>
          </a:p>
          <a:p>
            <a:endParaRPr/>
          </a:p>
          <a:p>
            <a:pPr marL="457200" lvl="0" indent="-419100" rtl="0"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en-US" sz="3000" b="1"/>
              <a:t>suffixe</a:t>
            </a:r>
            <a:r>
              <a:rPr lang="en-US" sz="3000"/>
              <a:t>s:  </a:t>
            </a:r>
          </a:p>
          <a:p>
            <a:pPr lvl="0" indent="0" rtl="0">
              <a:buNone/>
            </a:pPr>
            <a:r>
              <a:rPr lang="en-US" sz="3000" i="1"/>
              <a:t>ment = condition of (arguMENT), </a:t>
            </a:r>
          </a:p>
          <a:p>
            <a:pPr lvl="0" indent="0" rtl="0">
              <a:buNone/>
            </a:pPr>
            <a:r>
              <a:rPr lang="en-US" sz="3000" i="1"/>
              <a:t>less= without, (endLESS) </a:t>
            </a:r>
          </a:p>
          <a:p>
            <a:endParaRPr/>
          </a:p>
          <a:p>
            <a:pPr marL="457200" lvl="0" indent="-419100" rtl="0"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en-US" sz="3000" b="1"/>
              <a:t>roots</a:t>
            </a:r>
          </a:p>
          <a:p>
            <a:pPr marL="457200" lvl="0" indent="-419100" rtl="0"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en-US" sz="3000" i="1"/>
              <a:t>ami = love  , aqua = water</a:t>
            </a:r>
          </a:p>
          <a:p>
            <a:pPr marL="457200" lvl="0" indent="-419100" rtl="0"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en-US" sz="3000" i="1"/>
              <a:t>anthrop = human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notes on conventions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A </a:t>
            </a:r>
            <a:r>
              <a:rPr lang="en-US" b="1"/>
              <a:t>gerund phrase </a:t>
            </a:r>
            <a:r>
              <a:rPr lang="en-US"/>
              <a:t>combines a gerund with the object of the gerund or other modifiers. A gerund is a verb used as a noun, with an </a:t>
            </a:r>
            <a:r>
              <a:rPr lang="en-US" i="1"/>
              <a:t>-ing</a:t>
            </a:r>
            <a:r>
              <a:rPr lang="en-US"/>
              <a:t> ending.</a:t>
            </a:r>
          </a:p>
          <a:p>
            <a:pPr lvl="0" indent="0" rtl="0">
              <a:buNone/>
            </a:pPr>
            <a:r>
              <a:rPr lang="en-US" sz="1800"/>
              <a:t>Examples:</a:t>
            </a:r>
          </a:p>
          <a:p>
            <a:pPr lvl="0" indent="0" rtl="0">
              <a:buNone/>
            </a:pPr>
            <a:r>
              <a:rPr lang="en-US" sz="1800"/>
              <a:t>  ___________ is fun. </a:t>
            </a:r>
          </a:p>
          <a:p>
            <a:endParaRPr/>
          </a:p>
          <a:p>
            <a:pPr lvl="0" indent="0" rtl="0">
              <a:buNone/>
            </a:pPr>
            <a:r>
              <a:rPr lang="en-US" sz="1800"/>
              <a:t>____________ is difficult. 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Notes on conventions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-US" sz="2400"/>
              <a:t>In these sentences, </a:t>
            </a:r>
            <a:r>
              <a:rPr lang="en-US" sz="2400" b="1"/>
              <a:t>fishing</a:t>
            </a:r>
            <a:r>
              <a:rPr lang="en-US" sz="2400"/>
              <a:t>,and </a:t>
            </a:r>
            <a:r>
              <a:rPr lang="en-US" sz="2400" b="1"/>
              <a:t>hiking</a:t>
            </a:r>
            <a:r>
              <a:rPr lang="en-US" sz="2400"/>
              <a:t> look like verbs, but they are not verbs.  They are nouns.  When a noun looks like a verb with </a:t>
            </a:r>
            <a:r>
              <a:rPr lang="en-US" sz="2400" b="1"/>
              <a:t>-ing</a:t>
            </a:r>
            <a:r>
              <a:rPr lang="en-US" sz="2400"/>
              <a:t>, it is called a </a:t>
            </a:r>
            <a:r>
              <a:rPr lang="en-US" sz="2400" b="1"/>
              <a:t>gerund</a:t>
            </a:r>
            <a:r>
              <a:rPr lang="en-US" sz="2400"/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64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800"/>
              <a:t>Notes on Conventions. 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676400" y="1020893"/>
            <a:ext cx="7010400" cy="5075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/>
              <a:t>An </a:t>
            </a:r>
            <a:r>
              <a:rPr lang="en-US" b="1"/>
              <a:t>infinitive phrase</a:t>
            </a:r>
            <a:r>
              <a:rPr lang="en-US"/>
              <a:t> includes an infinitive and any modifiers or complements. An infinitive is always a verb with </a:t>
            </a:r>
            <a:r>
              <a:rPr lang="en-US" i="1"/>
              <a:t>to </a:t>
            </a:r>
            <a:r>
              <a:rPr lang="en-US"/>
              <a:t>in front of it. The phrase can serve as a noun, an adj., or and adverb. </a:t>
            </a:r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i="1"/>
              <a:t>To sleep,</a:t>
            </a:r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i="1"/>
              <a:t>To live,</a:t>
            </a:r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i="1"/>
              <a:t>To love,</a:t>
            </a:r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i="1"/>
              <a:t>To learn,</a:t>
            </a:r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i="1"/>
              <a:t>To laugh,   ETC.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846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800"/>
              <a:t>Sentence Structure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1676400" y="834669"/>
            <a:ext cx="7010400" cy="526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b="1"/>
              <a:t>Compound sentence: </a:t>
            </a:r>
          </a:p>
          <a:p>
            <a:pPr lvl="0" indent="0" rtl="0">
              <a:buNone/>
            </a:pPr>
            <a:r>
              <a:rPr lang="en-US"/>
              <a:t>I am left-handed; my brother is right-handed. </a:t>
            </a:r>
          </a:p>
          <a:p>
            <a:endParaRPr/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b="1"/>
              <a:t>Comma splice: </a:t>
            </a:r>
          </a:p>
          <a:p>
            <a:pPr lvl="0" indent="0" rtl="0">
              <a:buNone/>
            </a:pPr>
            <a:r>
              <a:rPr lang="en-US"/>
              <a:t>"I am left-handed, my brother is right-handed." </a:t>
            </a:r>
          </a:p>
          <a:p>
            <a:endParaRPr/>
          </a:p>
          <a:p>
            <a:pPr marL="457200" lvl="0" indent="-317500" rtl="0"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b="1"/>
              <a:t>Semi-colon</a:t>
            </a:r>
            <a:r>
              <a:rPr lang="en-US"/>
              <a:t>-</a:t>
            </a:r>
          </a:p>
          <a:p>
            <a:pPr lvl="0" indent="0">
              <a:buClr>
                <a:srgbClr val="000000"/>
              </a:buClr>
              <a:buSzPct val="39285"/>
              <a:buFont typeface="Arial"/>
              <a:buNone/>
            </a:pPr>
            <a:r>
              <a:rPr lang="en-US"/>
              <a:t>"I am left-handed; my brother is right-handed." 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73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800"/>
              <a:t>Primary vs. Secondary sources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676400" y="1420350"/>
            <a:ext cx="7010400" cy="467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-US" sz="2400" b="1"/>
              <a:t>Primary sources</a:t>
            </a:r>
            <a:r>
              <a:rPr lang="en-US" sz="2400"/>
              <a:t>-record of events by people who participated in or witnessed an events</a:t>
            </a:r>
          </a:p>
          <a:p>
            <a:pPr lvl="0" indent="0" rtl="0">
              <a:buNone/>
            </a:pPr>
            <a:r>
              <a:rPr lang="en-US" sz="2400" i="1"/>
              <a:t>Examples?</a:t>
            </a:r>
          </a:p>
          <a:p>
            <a:endParaRPr/>
          </a:p>
          <a:p>
            <a:pPr marL="457200" lvl="0" indent="-317500" rtl="0">
              <a:buClr>
                <a:schemeClr val="accent1"/>
              </a:buClr>
              <a:buSzPct val="97222"/>
              <a:buFont typeface="Arial"/>
              <a:buChar char="•"/>
            </a:pPr>
            <a:r>
              <a:rPr lang="en-US" sz="2400" b="1"/>
              <a:t>Secondary sources- </a:t>
            </a:r>
            <a:r>
              <a:rPr lang="en-US" sz="2400"/>
              <a:t>records of events by people who did not participate</a:t>
            </a:r>
          </a:p>
          <a:p>
            <a:endParaRPr/>
          </a:p>
          <a:p>
            <a:pPr lvl="0" indent="0" rtl="0">
              <a:buNone/>
            </a:pPr>
            <a:r>
              <a:rPr lang="en-US" sz="2400" i="1"/>
              <a:t>Examples? 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Formal vs. informal language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informal:</a:t>
            </a:r>
          </a:p>
          <a:p>
            <a:pPr lvl="0" rtl="0">
              <a:buNone/>
            </a:pPr>
            <a:r>
              <a:rPr lang="en-US"/>
              <a:t>"Hey, give me an apple, dude!"</a:t>
            </a:r>
          </a:p>
          <a:p>
            <a:endParaRPr/>
          </a:p>
          <a:p>
            <a:pPr marL="0" lvl="0" indent="0" rtl="0">
              <a:buNone/>
            </a:pPr>
            <a:r>
              <a:rPr lang="en-US"/>
              <a:t>Formal:</a:t>
            </a:r>
          </a:p>
          <a:p>
            <a:pPr>
              <a:buNone/>
            </a:pPr>
            <a:r>
              <a:rPr lang="en-US"/>
              <a:t>"May I please have an apple, ma'am?"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What is a logical fallacy?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http://www.youtube.com/watch?v=ytWGiOuzpe4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Why should we know about them?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676400" y="1592716"/>
            <a:ext cx="7010400" cy="49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They are EVERYWHERE: in tv and radio commercials, print ads, television shows, movies, political speeches and ads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They have been used for centuries: everything from speeches in </a:t>
            </a:r>
            <a:r>
              <a:rPr lang="en-US"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Julius Caesar 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to ads from the 1800’s to commercials today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We can avoid logical fallacies in our own writing and detect them in the writing of others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Knowledge of logical fallacies empowers us to be educated consumers in society.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Faulty reasoning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676400" y="1161958"/>
            <a:ext cx="7010400" cy="493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Circular reasoning: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Trying to prove a statement by repeating it in different words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1428"/>
              <a:buFont typeface="Arial"/>
              <a:buChar char="•"/>
            </a:pPr>
            <a:r>
              <a:rPr lang="en-US" sz="21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“Antibiotics are being overused because people take them too often.”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Cause-and-effect fallacy: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Falsely assuming that because one event follows another, the first event caused the second: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71428"/>
              <a:buFont typeface="Arial"/>
              <a:buChar char="•"/>
            </a:pPr>
            <a:r>
              <a:rPr lang="en-US" sz="21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“If we don’t make laws limiting tattoos, there will be more and more gang members.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Faulty reasoning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507666" y="1136442"/>
            <a:ext cx="7178999" cy="526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Either-or fallacy: 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Stating that there are only two alternatives when there are many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“If we don’t set limits on prescribing antibiotics, we will face worldwide epidemics caused by untreatable supermicrobes.”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Bandwagon: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Everyone else is doing it so why not you?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“Millions of people have switched to [insert brand name here].”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Types of logical fallacies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549708" y="1447800"/>
            <a:ext cx="7136999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Testimonial: 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Using a “true” story to convince the reader.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“If it could happen to me…” 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Card stacking: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Only positive information is presented, without any contradictory or negative information.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Nicotine has been shown to lower incidences of Alzheimer’s disease, can boost the growth of new blood vessels, and may even reduce depression.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Faulty reasoning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676400" y="1178858"/>
            <a:ext cx="7010400" cy="491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Stereotyping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creates a simplified picture of a complex situation, individual, or group.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Rhetorical questions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Asks questions for which no answer is needed, to try to force the reader/listener to agree.</a:t>
            </a:r>
          </a:p>
          <a:p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“Are you tired of trash bags that rip and tear?”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676400" y="1364658"/>
            <a:ext cx="7010400" cy="473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Cause-and-effect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http://www.youtube.com/watch?v=owGykVbfgUE&amp;feature=relmfu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ascade 1">
      <a:dk1>
        <a:srgbClr val="FFFFFF"/>
      </a:dk1>
      <a:lt1>
        <a:srgbClr val="000066"/>
      </a:lt1>
      <a:dk2>
        <a:srgbClr val="FFFFFF"/>
      </a:dk2>
      <a:lt2>
        <a:srgbClr val="FFFFCC"/>
      </a:lt2>
      <a:accent1>
        <a:srgbClr val="0078F0"/>
      </a:accent1>
      <a:accent2>
        <a:srgbClr val="CCECFF"/>
      </a:accent2>
      <a:accent3>
        <a:srgbClr val="000066"/>
      </a:accent3>
      <a:accent4>
        <a:srgbClr val="0078F0"/>
      </a:accent4>
      <a:accent5>
        <a:srgbClr val="CCECFF"/>
      </a:accent5>
      <a:accent6>
        <a:srgbClr val="000066"/>
      </a:accent6>
      <a:hlink>
        <a:srgbClr val="3399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1140</Words>
  <Application>Microsoft Office PowerPoint</Application>
  <PresentationFormat>On-screen Show (4:3)</PresentationFormat>
  <Paragraphs>192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/>
      <vt:lpstr>Logical fallacies and 4 common modes of writing</vt:lpstr>
      <vt:lpstr>Logical fallacies are…</vt:lpstr>
      <vt:lpstr>What is a logical fallacy?</vt:lpstr>
      <vt:lpstr>Why should we know about them?</vt:lpstr>
      <vt:lpstr>Faulty reasoning</vt:lpstr>
      <vt:lpstr>Faulty reasoning</vt:lpstr>
      <vt:lpstr>Types of logical fallacies</vt:lpstr>
      <vt:lpstr>Faulty reasoning</vt:lpstr>
      <vt:lpstr>Examples</vt:lpstr>
      <vt:lpstr>Examples</vt:lpstr>
      <vt:lpstr>Examples</vt:lpstr>
      <vt:lpstr>Examples</vt:lpstr>
      <vt:lpstr>Examples</vt:lpstr>
      <vt:lpstr>Four common types of writing</vt:lpstr>
      <vt:lpstr>EOCT day 2?</vt:lpstr>
      <vt:lpstr>Be descriptive!</vt:lpstr>
      <vt:lpstr>Exposition = explanation</vt:lpstr>
      <vt:lpstr>Persuasive/ Argumentative </vt:lpstr>
      <vt:lpstr>Narrative: Let me tell you a story. . . </vt:lpstr>
      <vt:lpstr>Por ejemplo. . . </vt:lpstr>
      <vt:lpstr>Language/Vocabulary</vt:lpstr>
      <vt:lpstr>Language/Vocabulary</vt:lpstr>
      <vt:lpstr>Breaking words down. . . </vt:lpstr>
      <vt:lpstr>notes on conventions</vt:lpstr>
      <vt:lpstr>Notes on conventions</vt:lpstr>
      <vt:lpstr>Notes on Conventions. </vt:lpstr>
      <vt:lpstr>Sentence Structure</vt:lpstr>
      <vt:lpstr>Primary vs. Secondary sources</vt:lpstr>
      <vt:lpstr>Formal vs. informal language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fallacies and 4 common modes of writing</dc:title>
  <dc:creator>Joye Server</dc:creator>
  <cp:lastModifiedBy>fcboe</cp:lastModifiedBy>
  <cp:revision>1</cp:revision>
  <dcterms:modified xsi:type="dcterms:W3CDTF">2013-04-16T19:36:06Z</dcterms:modified>
</cp:coreProperties>
</file>