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1" r:id="rId2"/>
  </p:sldMasterIdLst>
  <p:notesMasterIdLst>
    <p:notesMasterId r:id="rId4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95" r:id="rId31"/>
    <p:sldId id="284" r:id="rId32"/>
    <p:sldId id="285" r:id="rId33"/>
    <p:sldId id="286" r:id="rId34"/>
    <p:sldId id="287" r:id="rId35"/>
    <p:sldId id="288" r:id="rId36"/>
    <p:sldId id="289" r:id="rId37"/>
    <p:sldId id="290" r:id="rId38"/>
    <p:sldId id="291" r:id="rId39"/>
    <p:sldId id="292" r:id="rId40"/>
    <p:sldId id="293" r:id="rId41"/>
    <p:sldId id="294" r:id="rId42"/>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BB2E8E0-A16C-4CB2-A205-619814F1E4FA}">
  <a:tblStyle styleId="{5BB2E8E0-A16C-4CB2-A205-619814F1E4FA}"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2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5" name="Shape 1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0" name="Shape 2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6" name="Shape 2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2" name="Shape 2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8" name="Shape 2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4" name="Shape 2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0" name="Shape 2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6" name="Shape 2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2" name="Shape 2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8" name="Shape 2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4" name="Shape 2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0" name="Shape 2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rot="10800000" flipH="1">
            <a:off x="0" y="3979800"/>
            <a:ext cx="9144000" cy="2878199"/>
          </a:xfrm>
          <a:prstGeom prst="rect">
            <a:avLst/>
          </a:prstGeom>
          <a:solidFill>
            <a:schemeClr val="lt1"/>
          </a:solidFill>
          <a:ln>
            <a:noFill/>
          </a:ln>
        </p:spPr>
        <p:txBody>
          <a:bodyPr lIns="91425" tIns="45700" rIns="91425" bIns="45700" anchor="ctr" anchorCtr="0">
            <a:noAutofit/>
          </a:bodyPr>
          <a:lstStyle/>
          <a:p>
            <a:endParaRPr/>
          </a:p>
        </p:txBody>
      </p:sp>
      <p:sp>
        <p:nvSpPr>
          <p:cNvPr id="9" name="Shape 9"/>
          <p:cNvSpPr/>
          <p:nvPr/>
        </p:nvSpPr>
        <p:spPr>
          <a:xfrm>
            <a:off x="0" y="3190900"/>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endParaRPr/>
          </a:p>
        </p:txBody>
      </p:sp>
      <p:sp>
        <p:nvSpPr>
          <p:cNvPr id="10" name="Shape 10"/>
          <p:cNvSpPr/>
          <p:nvPr/>
        </p:nvSpPr>
        <p:spPr>
          <a:xfrm rot="10800000" flipH="1">
            <a:off x="0" y="3980458"/>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endParaRPr/>
          </a:p>
        </p:txBody>
      </p:sp>
      <p:sp>
        <p:nvSpPr>
          <p:cNvPr id="11" name="Shape 11"/>
          <p:cNvSpPr txBox="1">
            <a:spLocks noGrp="1"/>
          </p:cNvSpPr>
          <p:nvPr>
            <p:ph type="ctrTitle"/>
          </p:nvPr>
        </p:nvSpPr>
        <p:spPr>
          <a:xfrm>
            <a:off x="685800" y="2329190"/>
            <a:ext cx="7772400" cy="1650599"/>
          </a:xfrm>
          <a:prstGeom prst="rect">
            <a:avLst/>
          </a:prstGeom>
          <a:noFill/>
          <a:ln>
            <a:noFill/>
          </a:ln>
        </p:spPr>
        <p:txBody>
          <a:bodyPr lIns="91425" tIns="91425" rIns="91425" bIns="91425" anchor="b" anchorCtr="0"/>
          <a:lstStyle>
            <a:lvl1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1pPr>
            <a:lvl2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2pPr>
            <a:lvl3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3pPr>
            <a:lvl4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4pPr>
            <a:lvl5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5pPr>
            <a:lvl6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6pPr>
            <a:lvl7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7pPr>
            <a:lvl8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8pPr>
            <a:lvl9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9pPr>
          </a:lstStyle>
          <a:p>
            <a:endParaRPr/>
          </a:p>
        </p:txBody>
      </p:sp>
      <p:sp>
        <p:nvSpPr>
          <p:cNvPr id="12" name="Shape 12"/>
          <p:cNvSpPr txBox="1">
            <a:spLocks noGrp="1"/>
          </p:cNvSpPr>
          <p:nvPr>
            <p:ph type="subTitle" idx="1"/>
          </p:nvPr>
        </p:nvSpPr>
        <p:spPr>
          <a:xfrm>
            <a:off x="685800" y="4124476"/>
            <a:ext cx="7772400" cy="888899"/>
          </a:xfrm>
          <a:prstGeom prst="rect">
            <a:avLst/>
          </a:prstGeom>
          <a:noFill/>
          <a:ln>
            <a:noFill/>
          </a:ln>
        </p:spPr>
        <p:txBody>
          <a:bodyPr lIns="91425" tIns="91425" rIns="91425" bIns="91425" anchor="t" anchorCtr="0"/>
          <a:lstStyle>
            <a:lvl1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1pPr>
            <a:lvl2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2pPr>
            <a:lvl3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3pPr>
            <a:lvl4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4pPr>
            <a:lvl5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5pPr>
            <a:lvl6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6pPr>
            <a:lvl7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7pPr>
            <a:lvl8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8pPr>
            <a:lvl9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53"/>
        <p:cNvGrpSpPr/>
        <p:nvPr/>
      </p:nvGrpSpPr>
      <p:grpSpPr>
        <a:xfrm>
          <a:off x="0" y="0"/>
          <a:ext cx="0" cy="0"/>
          <a:chOff x="0" y="0"/>
          <a:chExt cx="0" cy="0"/>
        </a:xfrm>
      </p:grpSpPr>
      <p:sp>
        <p:nvSpPr>
          <p:cNvPr id="54" name="Shape 54"/>
          <p:cNvSpPr txBox="1">
            <a:spLocks noGrp="1"/>
          </p:cNvSpPr>
          <p:nvPr>
            <p:ph type="body" idx="1"/>
          </p:nvPr>
        </p:nvSpPr>
        <p:spPr>
          <a:xfrm>
            <a:off x="457200" y="5875078"/>
            <a:ext cx="8229600" cy="692693"/>
          </a:xfrm>
          <a:prstGeom prst="rect">
            <a:avLst/>
          </a:prstGeom>
          <a:noFill/>
          <a:ln>
            <a:noFill/>
          </a:ln>
        </p:spPr>
        <p:txBody>
          <a:bodyPr lIns="91425" tIns="91425" rIns="91425" bIns="91425" anchor="t" anchorCtr="0"/>
          <a:lstStyle>
            <a:lvl1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1pPr>
            <a:lvl2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2pPr>
            <a:lvl3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3pPr>
            <a:lvl4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4pPr>
            <a:lvl5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5pPr>
            <a:lvl6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6pPr>
            <a:lvl7pPr marL="285750" indent="-285750" algn="ctr" rtl="0">
              <a:lnSpc>
                <a:spcPct val="100000"/>
              </a:lnSpc>
              <a:spcBef>
                <a:spcPts val="360"/>
              </a:spcBef>
              <a:spcAft>
                <a:spcPts val="0"/>
              </a:spcAft>
              <a:buClr>
                <a:schemeClr val="dk1"/>
              </a:buClr>
              <a:buSzPct val="166666"/>
              <a:buFont typeface="Arial"/>
              <a:buChar char="•"/>
              <a:defRPr sz="1800">
                <a:solidFill>
                  <a:schemeClr val="dk1"/>
                </a:solidFill>
              </a:defRPr>
            </a:lvl7pPr>
            <a:lvl8pPr marL="285750" indent="-285750" algn="ctr" rtl="0">
              <a:lnSpc>
                <a:spcPct val="100000"/>
              </a:lnSpc>
              <a:spcBef>
                <a:spcPts val="360"/>
              </a:spcBef>
              <a:spcAft>
                <a:spcPts val="0"/>
              </a:spcAft>
              <a:buClr>
                <a:schemeClr val="dk1"/>
              </a:buClr>
              <a:buSzPct val="100000"/>
              <a:buFont typeface="Courier New"/>
              <a:buChar char="o"/>
              <a:defRPr sz="1800">
                <a:solidFill>
                  <a:schemeClr val="dk1"/>
                </a:solidFill>
              </a:defRPr>
            </a:lvl8pPr>
            <a:lvl9pPr marL="285750" indent="-285750" algn="ctr" rtl="0">
              <a:lnSpc>
                <a:spcPct val="100000"/>
              </a:lnSpc>
              <a:spcBef>
                <a:spcPts val="360"/>
              </a:spcBef>
              <a:spcAft>
                <a:spcPts val="0"/>
              </a:spcAft>
              <a:buClr>
                <a:schemeClr val="dk1"/>
              </a:buClr>
              <a:buSzPct val="100000"/>
              <a:buFont typeface="Wingdings"/>
              <a:buChar char="§"/>
              <a:defRPr sz="1800">
                <a:solidFill>
                  <a:schemeClr val="dk1"/>
                </a:solidFil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3"/>
        <p:cNvGrpSpPr/>
        <p:nvPr/>
      </p:nvGrpSpPr>
      <p:grpSpPr>
        <a:xfrm>
          <a:off x="0" y="0"/>
          <a:ext cx="0" cy="0"/>
          <a:chOff x="0" y="0"/>
          <a:chExt cx="0" cy="0"/>
        </a:xfrm>
      </p:grpSpPr>
      <p:sp>
        <p:nvSpPr>
          <p:cNvPr id="14" name="Shape 14"/>
          <p:cNvSpPr/>
          <p:nvPr/>
        </p:nvSpPr>
        <p:spPr>
          <a:xfrm rot="10800000" flipH="1">
            <a:off x="0" y="1550999"/>
            <a:ext cx="9144000" cy="5307000"/>
          </a:xfrm>
          <a:prstGeom prst="rect">
            <a:avLst/>
          </a:prstGeom>
          <a:solidFill>
            <a:schemeClr val="lt1"/>
          </a:solidFill>
          <a:ln>
            <a:noFill/>
          </a:ln>
        </p:spPr>
        <p:txBody>
          <a:bodyPr lIns="91425" tIns="45700" rIns="91425" bIns="45700" anchor="ctr" anchorCtr="0">
            <a:noAutofit/>
          </a:bodyPr>
          <a:lstStyle/>
          <a:p>
            <a:endParaRPr/>
          </a:p>
        </p:txBody>
      </p:sp>
      <p:sp>
        <p:nvSpPr>
          <p:cNvPr id="15" name="Shape 15"/>
          <p:cNvSpPr/>
          <p:nvPr/>
        </p:nvSpPr>
        <p:spPr>
          <a:xfrm flipH="1">
            <a:off x="4526627" y="761799"/>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endParaRPr/>
          </a:p>
        </p:txBody>
      </p:sp>
      <p:sp>
        <p:nvSpPr>
          <p:cNvPr id="16" name="Shape 16"/>
          <p:cNvSpPr/>
          <p:nvPr/>
        </p:nvSpPr>
        <p:spPr>
          <a:xfrm rot="10800000">
            <a:off x="4526627" y="1551358"/>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endParaRPr/>
          </a:p>
        </p:txBody>
      </p:sp>
      <p:sp>
        <p:nvSpPr>
          <p:cNvPr id="17" name="Shape 1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buSzPct val="100000"/>
              <a:buFont typeface="Georgia"/>
              <a:buNone/>
              <a:defRPr sz="4800" b="0">
                <a:solidFill>
                  <a:schemeClr val="lt1"/>
                </a:solidFill>
                <a:latin typeface="Georgia"/>
                <a:ea typeface="Georgia"/>
                <a:cs typeface="Georgia"/>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endParaRPr/>
          </a:p>
        </p:txBody>
      </p:sp>
      <p:sp>
        <p:nvSpPr>
          <p:cNvPr id="18" name="Shape 18"/>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9"/>
        <p:cNvGrpSpPr/>
        <p:nvPr/>
      </p:nvGrpSpPr>
      <p:grpSpPr>
        <a:xfrm>
          <a:off x="0" y="0"/>
          <a:ext cx="0" cy="0"/>
          <a:chOff x="0" y="0"/>
          <a:chExt cx="0" cy="0"/>
        </a:xfrm>
      </p:grpSpPr>
      <p:sp>
        <p:nvSpPr>
          <p:cNvPr id="20" name="Shape 20"/>
          <p:cNvSpPr/>
          <p:nvPr/>
        </p:nvSpPr>
        <p:spPr>
          <a:xfrm rot="10800000" flipH="1">
            <a:off x="0" y="1550999"/>
            <a:ext cx="9144000" cy="5307000"/>
          </a:xfrm>
          <a:prstGeom prst="rect">
            <a:avLst/>
          </a:prstGeom>
          <a:solidFill>
            <a:schemeClr val="lt1"/>
          </a:solidFill>
          <a:ln>
            <a:noFill/>
          </a:ln>
        </p:spPr>
        <p:txBody>
          <a:bodyPr lIns="91425" tIns="45700" rIns="91425" bIns="45700" anchor="ctr" anchorCtr="0">
            <a:noAutofit/>
          </a:bodyPr>
          <a:lstStyle/>
          <a:p>
            <a:endParaRPr/>
          </a:p>
        </p:txBody>
      </p:sp>
      <p:sp>
        <p:nvSpPr>
          <p:cNvPr id="21" name="Shape 21"/>
          <p:cNvSpPr/>
          <p:nvPr/>
        </p:nvSpPr>
        <p:spPr>
          <a:xfrm rot="10800000">
            <a:off x="4526627" y="1551358"/>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endParaRPr/>
          </a:p>
        </p:txBody>
      </p:sp>
      <p:sp>
        <p:nvSpPr>
          <p:cNvPr id="22" name="Shape 2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buSzPct val="100000"/>
              <a:buFont typeface="Georgia"/>
              <a:buNone/>
              <a:defRPr sz="4800" b="0">
                <a:solidFill>
                  <a:schemeClr val="lt1"/>
                </a:solidFill>
                <a:latin typeface="Georgia"/>
                <a:ea typeface="Georgia"/>
                <a:cs typeface="Georgia"/>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endParaRPr/>
          </a:p>
        </p:txBody>
      </p:sp>
      <p:sp>
        <p:nvSpPr>
          <p:cNvPr id="23" name="Shape 23"/>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24" name="Shape 24"/>
          <p:cNvSpPr/>
          <p:nvPr/>
        </p:nvSpPr>
        <p:spPr>
          <a:xfrm flipH="1">
            <a:off x="4526627" y="761799"/>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endParaRPr/>
          </a:p>
        </p:txBody>
      </p:sp>
      <p:sp>
        <p:nvSpPr>
          <p:cNvPr id="25" name="Shape 25"/>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6"/>
        <p:cNvGrpSpPr/>
        <p:nvPr/>
      </p:nvGrpSpPr>
      <p:grpSpPr>
        <a:xfrm>
          <a:off x="0" y="0"/>
          <a:ext cx="0" cy="0"/>
          <a:chOff x="0" y="0"/>
          <a:chExt cx="0" cy="0"/>
        </a:xfrm>
      </p:grpSpPr>
      <p:sp>
        <p:nvSpPr>
          <p:cNvPr id="27" name="Shape 27"/>
          <p:cNvSpPr/>
          <p:nvPr/>
        </p:nvSpPr>
        <p:spPr>
          <a:xfrm rot="10800000" flipH="1">
            <a:off x="0" y="1550999"/>
            <a:ext cx="9144000" cy="5307000"/>
          </a:xfrm>
          <a:prstGeom prst="rect">
            <a:avLst/>
          </a:prstGeom>
          <a:solidFill>
            <a:schemeClr val="lt1"/>
          </a:solidFill>
          <a:ln>
            <a:noFill/>
          </a:ln>
        </p:spPr>
        <p:txBody>
          <a:bodyPr lIns="91425" tIns="45700" rIns="91425" bIns="45700" anchor="ctr" anchorCtr="0">
            <a:noAutofit/>
          </a:bodyPr>
          <a:lstStyle/>
          <a:p>
            <a:endParaRPr/>
          </a:p>
        </p:txBody>
      </p:sp>
      <p:sp>
        <p:nvSpPr>
          <p:cNvPr id="28" name="Shape 28"/>
          <p:cNvSpPr/>
          <p:nvPr/>
        </p:nvSpPr>
        <p:spPr>
          <a:xfrm flipH="1">
            <a:off x="4526627" y="761799"/>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endParaRPr/>
          </a:p>
        </p:txBody>
      </p:sp>
      <p:sp>
        <p:nvSpPr>
          <p:cNvPr id="29" name="Shape 2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buSzPct val="100000"/>
              <a:buFont typeface="Georgia"/>
              <a:buNone/>
              <a:defRPr sz="4800" b="0">
                <a:solidFill>
                  <a:schemeClr val="lt1"/>
                </a:solidFill>
                <a:latin typeface="Georgia"/>
                <a:ea typeface="Georgia"/>
                <a:cs typeface="Georgia"/>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endParaRPr/>
          </a:p>
        </p:txBody>
      </p:sp>
      <p:sp>
        <p:nvSpPr>
          <p:cNvPr id="30" name="Shape 30"/>
          <p:cNvSpPr/>
          <p:nvPr/>
        </p:nvSpPr>
        <p:spPr>
          <a:xfrm rot="10800000">
            <a:off x="4526627" y="1551358"/>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31"/>
        <p:cNvGrpSpPr/>
        <p:nvPr/>
      </p:nvGrpSpPr>
      <p:grpSpPr>
        <a:xfrm>
          <a:off x="0" y="0"/>
          <a:ext cx="0" cy="0"/>
          <a:chOff x="0" y="0"/>
          <a:chExt cx="0" cy="0"/>
        </a:xfrm>
      </p:grpSpPr>
      <p:sp>
        <p:nvSpPr>
          <p:cNvPr id="32" name="Shape 32"/>
          <p:cNvSpPr/>
          <p:nvPr/>
        </p:nvSpPr>
        <p:spPr>
          <a:xfrm rot="10800000" flipH="1">
            <a:off x="0" y="5883599"/>
            <a:ext cx="9144000" cy="974400"/>
          </a:xfrm>
          <a:prstGeom prst="rect">
            <a:avLst/>
          </a:prstGeom>
          <a:solidFill>
            <a:schemeClr val="lt1"/>
          </a:solidFill>
          <a:ln>
            <a:noFill/>
          </a:ln>
        </p:spPr>
        <p:txBody>
          <a:bodyPr lIns="91425" tIns="45700" rIns="91425" bIns="45700" anchor="ctr" anchorCtr="0">
            <a:noAutofit/>
          </a:bodyPr>
          <a:lstStyle/>
          <a:p>
            <a:endParaRPr/>
          </a:p>
        </p:txBody>
      </p:sp>
      <p:sp>
        <p:nvSpPr>
          <p:cNvPr id="33" name="Shape 33"/>
          <p:cNvSpPr/>
          <p:nvPr/>
        </p:nvSpPr>
        <p:spPr>
          <a:xfrm flipH="1">
            <a:off x="4526627" y="5094446"/>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noAutofit/>
          </a:bodyPr>
          <a:lstStyle/>
          <a:p>
            <a:endParaRPr/>
          </a:p>
        </p:txBody>
      </p:sp>
      <p:sp>
        <p:nvSpPr>
          <p:cNvPr id="34" name="Shape 34"/>
          <p:cNvSpPr/>
          <p:nvPr/>
        </p:nvSpPr>
        <p:spPr>
          <a:xfrm rot="10800000">
            <a:off x="4526627" y="5884005"/>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lIns="91425" tIns="45700" rIns="91425" bIns="45700" anchor="ctr" anchorCtr="0">
            <a:noAutofit/>
          </a:bodyPr>
          <a:lstStyle/>
          <a:p>
            <a:endParaRPr/>
          </a:p>
        </p:txBody>
      </p:sp>
      <p:sp>
        <p:nvSpPr>
          <p:cNvPr id="35" name="Shape 35"/>
          <p:cNvSpPr txBox="1">
            <a:spLocks noGrp="1"/>
          </p:cNvSpPr>
          <p:nvPr>
            <p:ph type="body" idx="1"/>
          </p:nvPr>
        </p:nvSpPr>
        <p:spPr>
          <a:xfrm>
            <a:off x="457200" y="5895635"/>
            <a:ext cx="8229600" cy="673800"/>
          </a:xfrm>
          <a:prstGeom prst="rect">
            <a:avLst/>
          </a:prstGeom>
          <a:noFill/>
          <a:ln>
            <a:noFill/>
          </a:ln>
        </p:spPr>
        <p:txBody>
          <a:bodyPr lIns="91425" tIns="91425" rIns="91425" bIns="91425" anchor="ctr" anchorCtr="0"/>
          <a:lstStyle>
            <a:lvl1pPr marL="342900" indent="-342900" algn="l" rtl="0">
              <a:lnSpc>
                <a:spcPct val="100000"/>
              </a:lnSpc>
              <a:spcBef>
                <a:spcPts val="0"/>
              </a:spcBef>
              <a:spcAft>
                <a:spcPts val="0"/>
              </a:spcAft>
              <a:buClr>
                <a:schemeClr val="dk2"/>
              </a:buClr>
              <a:buSzPct val="166666"/>
              <a:buFont typeface="Arial"/>
              <a:buChar char="•"/>
              <a:defRPr sz="2400" i="1">
                <a:solidFill>
                  <a:schemeClr val="dk2"/>
                </a:solidFill>
              </a:defRPr>
            </a:lvl1pPr>
            <a:lvl2pPr marL="342900" indent="-342900" algn="l" rtl="0">
              <a:lnSpc>
                <a:spcPct val="100000"/>
              </a:lnSpc>
              <a:spcBef>
                <a:spcPts val="0"/>
              </a:spcBef>
              <a:spcAft>
                <a:spcPts val="0"/>
              </a:spcAft>
              <a:buClr>
                <a:schemeClr val="dk2"/>
              </a:buClr>
              <a:buSzPct val="100000"/>
              <a:buFont typeface="Courier New"/>
              <a:buChar char="o"/>
              <a:defRPr sz="2400" i="1">
                <a:solidFill>
                  <a:schemeClr val="dk2"/>
                </a:solidFill>
              </a:defRPr>
            </a:lvl2pPr>
            <a:lvl3pPr marL="342900" indent="-342900" algn="l" rtl="0">
              <a:lnSpc>
                <a:spcPct val="100000"/>
              </a:lnSpc>
              <a:spcBef>
                <a:spcPts val="0"/>
              </a:spcBef>
              <a:spcAft>
                <a:spcPts val="0"/>
              </a:spcAft>
              <a:buClr>
                <a:schemeClr val="dk2"/>
              </a:buClr>
              <a:buSzPct val="100000"/>
              <a:buFont typeface="Wingdings"/>
              <a:buChar char="§"/>
              <a:defRPr sz="2400" i="1">
                <a:solidFill>
                  <a:schemeClr val="dk2"/>
                </a:solidFill>
              </a:defRPr>
            </a:lvl3pPr>
            <a:lvl4pPr marL="342900" indent="-342900" algn="l" rtl="0">
              <a:lnSpc>
                <a:spcPct val="100000"/>
              </a:lnSpc>
              <a:spcBef>
                <a:spcPts val="0"/>
              </a:spcBef>
              <a:spcAft>
                <a:spcPts val="0"/>
              </a:spcAft>
              <a:buClr>
                <a:schemeClr val="dk2"/>
              </a:buClr>
              <a:buSzPct val="166666"/>
              <a:buFont typeface="Arial"/>
              <a:buChar char="•"/>
              <a:defRPr sz="2400" i="1">
                <a:solidFill>
                  <a:schemeClr val="dk2"/>
                </a:solidFill>
              </a:defRPr>
            </a:lvl4pPr>
            <a:lvl5pPr marL="342900" indent="-342900" algn="l" rtl="0">
              <a:lnSpc>
                <a:spcPct val="100000"/>
              </a:lnSpc>
              <a:spcBef>
                <a:spcPts val="0"/>
              </a:spcBef>
              <a:spcAft>
                <a:spcPts val="0"/>
              </a:spcAft>
              <a:buClr>
                <a:schemeClr val="dk2"/>
              </a:buClr>
              <a:buSzPct val="100000"/>
              <a:buFont typeface="Courier New"/>
              <a:buChar char="o"/>
              <a:defRPr sz="2400" i="1">
                <a:solidFill>
                  <a:schemeClr val="dk2"/>
                </a:solidFill>
              </a:defRPr>
            </a:lvl5pPr>
            <a:lvl6pPr marL="342900" indent="-342900" algn="l" rtl="0">
              <a:lnSpc>
                <a:spcPct val="100000"/>
              </a:lnSpc>
              <a:spcBef>
                <a:spcPts val="0"/>
              </a:spcBef>
              <a:spcAft>
                <a:spcPts val="0"/>
              </a:spcAft>
              <a:buClr>
                <a:schemeClr val="dk2"/>
              </a:buClr>
              <a:buSzPct val="100000"/>
              <a:buFont typeface="Wingdings"/>
              <a:buChar char="§"/>
              <a:defRPr sz="2400" i="1">
                <a:solidFill>
                  <a:schemeClr val="dk2"/>
                </a:solidFill>
              </a:defRPr>
            </a:lvl6pPr>
            <a:lvl7pPr marL="342900" indent="-342900" algn="l" rtl="0">
              <a:lnSpc>
                <a:spcPct val="100000"/>
              </a:lnSpc>
              <a:spcBef>
                <a:spcPts val="0"/>
              </a:spcBef>
              <a:spcAft>
                <a:spcPts val="0"/>
              </a:spcAft>
              <a:buClr>
                <a:schemeClr val="dk2"/>
              </a:buClr>
              <a:buSzPct val="166666"/>
              <a:buFont typeface="Arial"/>
              <a:buChar char="•"/>
              <a:defRPr sz="2400" i="1">
                <a:solidFill>
                  <a:schemeClr val="dk2"/>
                </a:solidFill>
              </a:defRPr>
            </a:lvl7pPr>
            <a:lvl8pPr marL="342900" indent="-342900" algn="l" rtl="0">
              <a:lnSpc>
                <a:spcPct val="100000"/>
              </a:lnSpc>
              <a:spcBef>
                <a:spcPts val="0"/>
              </a:spcBef>
              <a:spcAft>
                <a:spcPts val="0"/>
              </a:spcAft>
              <a:buClr>
                <a:schemeClr val="dk2"/>
              </a:buClr>
              <a:buSzPct val="100000"/>
              <a:buFont typeface="Courier New"/>
              <a:buChar char="o"/>
              <a:defRPr sz="2400" i="1">
                <a:solidFill>
                  <a:schemeClr val="dk2"/>
                </a:solidFill>
              </a:defRPr>
            </a:lvl8pPr>
            <a:lvl9pPr marL="342900" indent="-342900" algn="l" rtl="0">
              <a:lnSpc>
                <a:spcPct val="100000"/>
              </a:lnSpc>
              <a:spcBef>
                <a:spcPts val="0"/>
              </a:spcBef>
              <a:spcAft>
                <a:spcPts val="0"/>
              </a:spcAft>
              <a:buClr>
                <a:schemeClr val="dk2"/>
              </a:buClr>
              <a:buSzPct val="100000"/>
              <a:buFont typeface="Wingdings"/>
              <a:buChar char="§"/>
              <a:defRPr sz="2400" i="1">
                <a:solidFill>
                  <a:schemeClr val="dk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6"/>
        <p:cNvGrpSpPr/>
        <p:nvPr/>
      </p:nvGrpSpPr>
      <p:grpSpPr>
        <a:xfrm>
          <a:off x="0" y="0"/>
          <a:ext cx="0" cy="0"/>
          <a:chOff x="0" y="0"/>
          <a:chExt cx="0" cy="0"/>
        </a:xfrm>
      </p:grpSpPr>
      <p:sp>
        <p:nvSpPr>
          <p:cNvPr id="37" name="Shape 37"/>
          <p:cNvSpPr/>
          <p:nvPr/>
        </p:nvSpPr>
        <p:spPr>
          <a:xfrm>
            <a:off x="6676" y="101675"/>
            <a:ext cx="9134130" cy="6739722"/>
          </a:xfrm>
          <a:custGeom>
            <a:avLst/>
            <a:gdLst/>
            <a:ahLst/>
            <a:cxnLst/>
            <a:rect l="0" t="0" r="0" b="0"/>
            <a:pathLst>
              <a:path w="9157023" h="6739723" extrusionOk="0">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lIns="91425" tIns="45700" rIns="91425" bIns="45700" anchor="ctr" anchorCtr="0">
            <a:noAutofit/>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41"/>
        <p:cNvGrpSpPr/>
        <p:nvPr/>
      </p:nvGrpSpPr>
      <p:grpSpPr>
        <a:xfrm>
          <a:off x="0" y="0"/>
          <a:ext cx="0" cy="0"/>
          <a:chOff x="0" y="0"/>
          <a:chExt cx="0" cy="0"/>
        </a:xfrm>
      </p:grpSpPr>
      <p:sp>
        <p:nvSpPr>
          <p:cNvPr id="42" name="Shape 42"/>
          <p:cNvSpPr txBox="1">
            <a:spLocks noGrp="1"/>
          </p:cNvSpPr>
          <p:nvPr>
            <p:ph type="ctrTitle"/>
          </p:nvPr>
        </p:nvSpPr>
        <p:spPr>
          <a:xfrm>
            <a:off x="685800" y="2111123"/>
            <a:ext cx="7772400" cy="1546474"/>
          </a:xfrm>
          <a:prstGeom prst="rect">
            <a:avLst/>
          </a:prstGeom>
          <a:noFill/>
          <a:ln>
            <a:noFill/>
          </a:ln>
        </p:spPr>
        <p:txBody>
          <a:bodyPr lIns="91425" tIns="91425" rIns="91425" bIns="91425" anchor="b" anchorCtr="0"/>
          <a:lstStyle>
            <a:lvl1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1pPr>
            <a:lvl2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2pPr>
            <a:lvl3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3pPr>
            <a:lvl4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4pPr>
            <a:lvl5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5pPr>
            <a:lvl6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6pPr>
            <a:lvl7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7pPr>
            <a:lvl8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8pPr>
            <a:lvl9pPr marL="0" indent="304800" algn="ctr" rtl="0">
              <a:spcBef>
                <a:spcPts val="0"/>
              </a:spcBef>
              <a:buClr>
                <a:schemeClr val="dk1"/>
              </a:buClr>
              <a:buSzPct val="100000"/>
              <a:buFont typeface="Arial"/>
              <a:buNone/>
              <a:defRPr sz="4800" b="1" i="0" u="none" strike="noStrike" cap="none" baseline="0">
                <a:solidFill>
                  <a:schemeClr val="dk1"/>
                </a:solidFill>
                <a:latin typeface="Arial"/>
                <a:ea typeface="Arial"/>
                <a:cs typeface="Arial"/>
                <a:sym typeface="Arial"/>
              </a:defRPr>
            </a:lvl9pPr>
          </a:lstStyle>
          <a:p>
            <a:endParaRPr/>
          </a:p>
        </p:txBody>
      </p:sp>
      <p:sp>
        <p:nvSpPr>
          <p:cNvPr id="43" name="Shape 43"/>
          <p:cNvSpPr txBox="1">
            <a:spLocks noGrp="1"/>
          </p:cNvSpPr>
          <p:nvPr>
            <p:ph type="subTitle" idx="1"/>
          </p:nvPr>
        </p:nvSpPr>
        <p:spPr>
          <a:xfrm>
            <a:off x="685800" y="3786737"/>
            <a:ext cx="7772400" cy="1046317"/>
          </a:xfrm>
          <a:prstGeom prst="rect">
            <a:avLst/>
          </a:prstGeom>
          <a:noFill/>
          <a:ln>
            <a:noFill/>
          </a:ln>
        </p:spPr>
        <p:txBody>
          <a:bodyPr lIns="91425" tIns="91425" rIns="91425" bIns="91425" anchor="t" anchorCtr="0"/>
          <a:lstStyle>
            <a:lvl1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1pPr>
            <a:lvl2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2pPr>
            <a:lvl3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3pPr>
            <a:lvl4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4pPr>
            <a:lvl5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5pPr>
            <a:lvl6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6pPr>
            <a:lvl7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7pPr>
            <a:lvl8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8pPr>
            <a:lvl9pPr marL="0" indent="190500" algn="ctr" rtl="0">
              <a:lnSpc>
                <a:spcPct val="100000"/>
              </a:lnSpc>
              <a:spcBef>
                <a:spcPts val="0"/>
              </a:spcBef>
              <a:spcAft>
                <a:spcPts val="0"/>
              </a:spcAft>
              <a:buClr>
                <a:schemeClr val="dk2"/>
              </a:buClr>
              <a:buSzPct val="100000"/>
              <a:buFont typeface="Arial"/>
              <a:buNone/>
              <a:defRPr sz="3000" b="0" i="0" u="none" strike="noStrike" cap="none" baseline="0">
                <a:solidFill>
                  <a:schemeClr val="dk2"/>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46" name="Shape 46"/>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49" name="Shape 49"/>
          <p:cNvSpPr txBox="1">
            <a:spLocks noGrp="1"/>
          </p:cNvSpPr>
          <p:nvPr>
            <p:ph type="body" idx="1"/>
          </p:nvPr>
        </p:nvSpPr>
        <p:spPr>
          <a:xfrm>
            <a:off x="457200"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50" name="Shape 50"/>
          <p:cNvSpPr txBox="1">
            <a:spLocks noGrp="1"/>
          </p:cNvSpPr>
          <p:nvPr>
            <p:ph type="body" idx="2"/>
          </p:nvPr>
        </p:nvSpPr>
        <p:spPr>
          <a:xfrm>
            <a:off x="4692273" y="1600200"/>
            <a:ext cx="3994525" cy="4967574"/>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gs>
            <a:gs pos="100000">
              <a:schemeClr val="dk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1pPr>
            <a:lvl2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2pPr>
            <a:lvl3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3pPr>
            <a:lvl4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4pPr>
            <a:lvl5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5pPr>
            <a:lvl6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6pPr>
            <a:lvl7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7pPr>
            <a:lvl8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8pPr>
            <a:lvl9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Georgia"/>
                <a:ea typeface="Georgia"/>
                <a:cs typeface="Georgia"/>
                <a:sym typeface="Georgia"/>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Georgia"/>
                <a:ea typeface="Georgia"/>
                <a:cs typeface="Georgia"/>
                <a:sym typeface="Georgia"/>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Georgia"/>
                <a:ea typeface="Georgia"/>
                <a:cs typeface="Georgia"/>
                <a:sym typeface="Georgia"/>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Georgia"/>
                <a:ea typeface="Georgia"/>
                <a:cs typeface="Georgia"/>
                <a:sym typeface="Georgia"/>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Georgia"/>
                <a:ea typeface="Georgia"/>
                <a:cs typeface="Georgia"/>
                <a:sym typeface="Georgia"/>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Georgia"/>
                <a:ea typeface="Georgia"/>
                <a:cs typeface="Georgia"/>
                <a:sym typeface="Georgia"/>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Georgia"/>
                <a:ea typeface="Georgia"/>
                <a:cs typeface="Georgia"/>
                <a:sym typeface="Georgia"/>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Georgia"/>
                <a:ea typeface="Georgia"/>
                <a:cs typeface="Georgia"/>
                <a:sym typeface="Georgia"/>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1pPr>
            <a:lvl2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2pPr>
            <a:lvl3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3pPr>
            <a:lvl4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4pPr>
            <a:lvl5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5pPr>
            <a:lvl6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6pPr>
            <a:lvl7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7pPr>
            <a:lvl8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8pPr>
            <a:lvl9pPr marL="0" indent="228600" algn="l" rtl="0">
              <a:spcBef>
                <a:spcPts val="0"/>
              </a:spcBef>
              <a:buClr>
                <a:schemeClr val="dk1"/>
              </a:buClr>
              <a:buSzPct val="100000"/>
              <a:buFont typeface="Arial"/>
              <a:buNone/>
              <a:defRPr sz="3600" b="1" i="0" u="none" strike="noStrike" cap="none" baseline="0">
                <a:solidFill>
                  <a:schemeClr val="dk1"/>
                </a:solidFill>
                <a:latin typeface="Arial"/>
                <a:ea typeface="Arial"/>
                <a:cs typeface="Arial"/>
                <a:sym typeface="Arial"/>
              </a:defRPr>
            </a:lvl9pPr>
          </a:lstStyle>
          <a:p>
            <a:endParaRPr/>
          </a:p>
        </p:txBody>
      </p:sp>
      <p:sp>
        <p:nvSpPr>
          <p:cNvPr id="40" name="Shape 40"/>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Arial"/>
                <a:ea typeface="Arial"/>
                <a:cs typeface="Arial"/>
                <a:sym typeface="Arial"/>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Arial"/>
                <a:ea typeface="Arial"/>
                <a:cs typeface="Arial"/>
                <a:sym typeface="Arial"/>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Arial"/>
                <a:ea typeface="Arial"/>
                <a:cs typeface="Arial"/>
                <a:sym typeface="Arial"/>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Arial"/>
                <a:ea typeface="Arial"/>
                <a:cs typeface="Arial"/>
                <a:sym typeface="Arial"/>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Arial"/>
                <a:ea typeface="Arial"/>
                <a:cs typeface="Arial"/>
                <a:sym typeface="Arial"/>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ctrTitle"/>
          </p:nvPr>
        </p:nvSpPr>
        <p:spPr>
          <a:xfrm>
            <a:off x="685800" y="2329190"/>
            <a:ext cx="7772400" cy="1650599"/>
          </a:xfrm>
          <a:prstGeom prst="rect">
            <a:avLst/>
          </a:prstGeom>
        </p:spPr>
        <p:txBody>
          <a:bodyPr lIns="91425" tIns="91425" rIns="91425" bIns="91425" anchor="b" anchorCtr="0">
            <a:noAutofit/>
          </a:bodyPr>
          <a:lstStyle/>
          <a:p>
            <a:r>
              <a:rPr lang="en-US" dirty="0" smtClean="0"/>
              <a:t>Introduction to Poetry</a:t>
            </a:r>
            <a:endParaRPr dirty="0"/>
          </a:p>
        </p:txBody>
      </p:sp>
      <p:sp>
        <p:nvSpPr>
          <p:cNvPr id="58" name="Shape 58"/>
          <p:cNvSpPr txBox="1">
            <a:spLocks noGrp="1"/>
          </p:cNvSpPr>
          <p:nvPr>
            <p:ph type="subTitle" idx="1"/>
          </p:nvPr>
        </p:nvSpPr>
        <p:spPr>
          <a:xfrm>
            <a:off x="685800" y="4124476"/>
            <a:ext cx="7772400" cy="888899"/>
          </a:xfrm>
          <a:prstGeom prst="rect">
            <a:avLst/>
          </a:prstGeom>
        </p:spPr>
        <p:txBody>
          <a:bodyPr lIns="91425" tIns="91425" rIns="91425" bIns="91425" anchor="t" anchorCtr="0">
            <a:noAutofit/>
          </a:bodyPr>
          <a:lstStyle/>
          <a:p>
            <a:endParaRPr dirty="0"/>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Alliteration</a:t>
            </a:r>
          </a:p>
        </p:txBody>
      </p:sp>
      <p:sp>
        <p:nvSpPr>
          <p:cNvPr id="112" name="Shape 11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marR="0" lvl="0" indent="0" algn="l" rtl="0">
              <a:lnSpc>
                <a:spcPct val="100000"/>
              </a:lnSpc>
              <a:spcBef>
                <a:spcPts val="600"/>
              </a:spcBef>
              <a:spcAft>
                <a:spcPts val="0"/>
              </a:spcAft>
              <a:buClr>
                <a:srgbClr val="000000"/>
              </a:buClr>
              <a:buSzPct val="36666"/>
              <a:buFont typeface="Arial"/>
              <a:buNone/>
            </a:pPr>
            <a:r>
              <a:rPr lang="en" b="1"/>
              <a:t>Alliteration</a:t>
            </a:r>
            <a:r>
              <a:rPr lang="en"/>
              <a:t>. Alliteration is the repetition of one initial sound in more than one word. Usually, the repeated sound is of a consonant. </a:t>
            </a:r>
          </a:p>
          <a:p>
            <a:endParaRPr/>
          </a:p>
          <a:p>
            <a:pPr lvl="0" rtl="0">
              <a:buNone/>
            </a:pPr>
            <a:r>
              <a:rPr lang="en" i="1"/>
              <a:t>Examples: </a:t>
            </a:r>
            <a:r>
              <a:rPr lang="en"/>
              <a:t>“Wild and woolly” and “hale and hearty” are examples.</a:t>
            </a:r>
          </a:p>
          <a:p>
            <a:endParaRP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sizzle! zoom! ding! buzz! </a:t>
            </a:r>
          </a:p>
        </p:txBody>
      </p:sp>
      <p:sp>
        <p:nvSpPr>
          <p:cNvPr id="118" name="Shape 11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57200" rtl="0">
              <a:buClr>
                <a:schemeClr val="dk1"/>
              </a:buClr>
              <a:buSzPct val="166666"/>
              <a:buNone/>
            </a:pPr>
            <a:r>
              <a:rPr lang="en" sz="3600" dirty="0"/>
              <a:t>
</a:t>
            </a:r>
            <a:r>
              <a:rPr lang="en" sz="3600" b="1" dirty="0"/>
              <a:t>Onomatopoeia </a:t>
            </a:r>
            <a:r>
              <a:rPr lang="en" sz="3600" dirty="0"/>
              <a:t>is a sound device where a word imitates the sounds associated with it.</a:t>
            </a:r>
          </a:p>
          <a:p>
            <a:endParaRPr dirty="0"/>
          </a:p>
          <a:p>
            <a:pPr marL="457200" lvl="0" indent="-457200" algn="ctr" rtl="0">
              <a:lnSpc>
                <a:spcPct val="115000"/>
              </a:lnSpc>
              <a:spcBef>
                <a:spcPts val="0"/>
              </a:spcBef>
              <a:buClr>
                <a:schemeClr val="dk1"/>
              </a:buClr>
              <a:buSzPct val="166666"/>
              <a:buFont typeface="Arial"/>
              <a:buChar char="•"/>
            </a:pPr>
            <a:r>
              <a:rPr lang="en" sz="3600" dirty="0">
                <a:solidFill>
                  <a:srgbClr val="000000"/>
                </a:solidFill>
              </a:rPr>
              <a:t>Literally means “name making”</a:t>
            </a:r>
          </a:p>
          <a:p>
            <a:pPr>
              <a:buNone/>
            </a:pPr>
            <a:endParaRPr dirty="0"/>
          </a:p>
          <a:p>
            <a:endParaRPr dirty="0"/>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Rhyme scheme</a:t>
            </a:r>
          </a:p>
        </p:txBody>
      </p:sp>
      <p:sp>
        <p:nvSpPr>
          <p:cNvPr id="124" name="Shape 124"/>
          <p:cNvSpPr txBox="1">
            <a:spLocks noGrp="1"/>
          </p:cNvSpPr>
          <p:nvPr>
            <p:ph type="body" idx="1"/>
          </p:nvPr>
        </p:nvSpPr>
        <p:spPr>
          <a:xfrm>
            <a:off x="187845" y="1600200"/>
            <a:ext cx="8498999" cy="4967700"/>
          </a:xfrm>
          <a:prstGeom prst="rect">
            <a:avLst/>
          </a:prstGeom>
        </p:spPr>
        <p:txBody>
          <a:bodyPr lIns="91425" tIns="91425" rIns="91425" bIns="91425" anchor="t" anchorCtr="0">
            <a:noAutofit/>
          </a:bodyPr>
          <a:lstStyle/>
          <a:p>
            <a:pPr marL="0" marR="0" lvl="0" indent="0" algn="l" rtl="0">
              <a:lnSpc>
                <a:spcPct val="100000"/>
              </a:lnSpc>
              <a:spcBef>
                <a:spcPts val="600"/>
              </a:spcBef>
              <a:spcAft>
                <a:spcPts val="0"/>
              </a:spcAft>
              <a:buClr>
                <a:srgbClr val="000000"/>
              </a:buClr>
              <a:buSzPct val="36666"/>
              <a:buFont typeface="Arial"/>
              <a:buNone/>
            </a:pPr>
            <a:r>
              <a:rPr lang="en" b="1"/>
              <a:t>Rhyme scheme</a:t>
            </a:r>
            <a:r>
              <a:rPr lang="en"/>
              <a:t>. The rhyme scheme is the pattern of rhymes in a poem. Each new rhyme in a stanza is represented by a different letter of the alphabet. </a:t>
            </a:r>
          </a:p>
          <a:p>
            <a:endParaRPr/>
          </a:p>
          <a:p>
            <a:pPr marL="0" marR="0" lvl="0" indent="0" algn="l" rtl="0">
              <a:lnSpc>
                <a:spcPct val="100000"/>
              </a:lnSpc>
              <a:spcBef>
                <a:spcPts val="600"/>
              </a:spcBef>
              <a:spcAft>
                <a:spcPts val="0"/>
              </a:spcAft>
              <a:buClr>
                <a:srgbClr val="000000"/>
              </a:buClr>
              <a:buSzPct val="36666"/>
              <a:buFont typeface="Arial"/>
              <a:buNone/>
            </a:pPr>
            <a:r>
              <a:rPr lang="en"/>
              <a:t>For example, in a four-line poem in which every other line rhymes, the rhyme scheme is abab. </a:t>
            </a:r>
          </a:p>
          <a:p>
            <a:endParaRPr/>
          </a:p>
          <a:p>
            <a:pPr lvl="0" rtl="0">
              <a:buNone/>
            </a:pPr>
            <a:r>
              <a:rPr lang="en"/>
              <a:t>In a six-line poem with every two lines rhyming, the rhyme scheme is aabbcc.</a:t>
            </a:r>
          </a:p>
          <a:p>
            <a:endParaRP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Consonance</a:t>
            </a:r>
          </a:p>
        </p:txBody>
      </p:sp>
      <p:sp>
        <p:nvSpPr>
          <p:cNvPr id="130" name="Shape 13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algn="ctr" rtl="0">
              <a:lnSpc>
                <a:spcPct val="115000"/>
              </a:lnSpc>
              <a:spcBef>
                <a:spcPts val="0"/>
              </a:spcBef>
              <a:buNone/>
            </a:pPr>
            <a:r>
              <a:rPr lang="en" sz="3600" b="1">
                <a:solidFill>
                  <a:srgbClr val="000000"/>
                </a:solidFill>
              </a:rPr>
              <a:t>Consonance</a:t>
            </a:r>
            <a:r>
              <a:rPr lang="en" sz="3600">
                <a:solidFill>
                  <a:srgbClr val="000000"/>
                </a:solidFill>
              </a:rPr>
              <a:t>-</a:t>
            </a:r>
          </a:p>
          <a:p>
            <a:pPr lvl="0" algn="ctr" rtl="0">
              <a:lnSpc>
                <a:spcPct val="115000"/>
              </a:lnSpc>
              <a:spcBef>
                <a:spcPts val="0"/>
              </a:spcBef>
              <a:buNone/>
            </a:pPr>
            <a:r>
              <a:rPr lang="en" sz="3600">
                <a:solidFill>
                  <a:srgbClr val="000000"/>
                </a:solidFill>
              </a:rPr>
              <a:t>Repetition of consonant sounds at the ENDS of words or WITHIN words…for example,</a:t>
            </a:r>
          </a:p>
          <a:p>
            <a:pPr lvl="0" algn="ctr" rtl="0">
              <a:lnSpc>
                <a:spcPct val="115000"/>
              </a:lnSpc>
              <a:spcBef>
                <a:spcPts val="0"/>
              </a:spcBef>
              <a:buNone/>
            </a:pPr>
            <a:r>
              <a:rPr lang="en" sz="3600">
                <a:solidFill>
                  <a:srgbClr val="000000"/>
                </a:solidFill>
              </a:rPr>
              <a:t>“Some la</a:t>
            </a:r>
            <a:r>
              <a:rPr lang="en" sz="3600" i="1">
                <a:solidFill>
                  <a:srgbClr val="000000"/>
                </a:solidFill>
              </a:rPr>
              <a:t>t</a:t>
            </a:r>
            <a:r>
              <a:rPr lang="en" sz="3600">
                <a:solidFill>
                  <a:srgbClr val="000000"/>
                </a:solidFill>
              </a:rPr>
              <a:t>e visi</a:t>
            </a:r>
            <a:r>
              <a:rPr lang="en" sz="3600" i="1">
                <a:solidFill>
                  <a:srgbClr val="000000"/>
                </a:solidFill>
              </a:rPr>
              <a:t>t</a:t>
            </a:r>
            <a:r>
              <a:rPr lang="en" sz="3600">
                <a:solidFill>
                  <a:srgbClr val="000000"/>
                </a:solidFill>
              </a:rPr>
              <a:t>or en</a:t>
            </a:r>
            <a:r>
              <a:rPr lang="en" sz="3600" i="1">
                <a:solidFill>
                  <a:srgbClr val="000000"/>
                </a:solidFill>
              </a:rPr>
              <a:t>tr</a:t>
            </a:r>
            <a:r>
              <a:rPr lang="en" sz="3600">
                <a:solidFill>
                  <a:srgbClr val="000000"/>
                </a:solidFill>
              </a:rPr>
              <a:t>ea</a:t>
            </a:r>
            <a:r>
              <a:rPr lang="en" sz="3600" i="1">
                <a:solidFill>
                  <a:srgbClr val="000000"/>
                </a:solidFill>
              </a:rPr>
              <a:t>t</a:t>
            </a:r>
            <a:r>
              <a:rPr lang="en" sz="3600">
                <a:solidFill>
                  <a:srgbClr val="000000"/>
                </a:solidFill>
              </a:rPr>
              <a:t>ing en</a:t>
            </a:r>
            <a:r>
              <a:rPr lang="en" sz="3600" i="1">
                <a:solidFill>
                  <a:srgbClr val="000000"/>
                </a:solidFill>
              </a:rPr>
              <a:t>tr</a:t>
            </a:r>
            <a:r>
              <a:rPr lang="en" sz="3600">
                <a:solidFill>
                  <a:srgbClr val="000000"/>
                </a:solidFill>
              </a:rPr>
              <a:t>ance a</a:t>
            </a:r>
            <a:r>
              <a:rPr lang="en" sz="3600" i="1">
                <a:solidFill>
                  <a:srgbClr val="000000"/>
                </a:solidFill>
              </a:rPr>
              <a:t>t</a:t>
            </a:r>
            <a:r>
              <a:rPr lang="en" sz="3600">
                <a:solidFill>
                  <a:srgbClr val="000000"/>
                </a:solidFill>
              </a:rPr>
              <a:t> my chamber door”</a:t>
            </a:r>
          </a:p>
          <a:p>
            <a:endParaRP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Assonance</a:t>
            </a:r>
          </a:p>
        </p:txBody>
      </p:sp>
      <p:sp>
        <p:nvSpPr>
          <p:cNvPr id="136" name="Shape 13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algn="ctr" rtl="0">
              <a:lnSpc>
                <a:spcPct val="115000"/>
              </a:lnSpc>
              <a:spcBef>
                <a:spcPts val="0"/>
              </a:spcBef>
              <a:buNone/>
            </a:pPr>
            <a:r>
              <a:rPr lang="en" sz="4800" b="1">
                <a:solidFill>
                  <a:srgbClr val="000000"/>
                </a:solidFill>
              </a:rPr>
              <a:t>Assonance</a:t>
            </a:r>
            <a:r>
              <a:rPr lang="en" sz="4800">
                <a:solidFill>
                  <a:srgbClr val="000000"/>
                </a:solidFill>
              </a:rPr>
              <a:t>: </a:t>
            </a:r>
          </a:p>
          <a:p>
            <a:pPr lvl="0" algn="ctr" rtl="0">
              <a:lnSpc>
                <a:spcPct val="115000"/>
              </a:lnSpc>
              <a:spcBef>
                <a:spcPts val="0"/>
              </a:spcBef>
              <a:buNone/>
            </a:pPr>
            <a:r>
              <a:rPr lang="en" sz="4800">
                <a:solidFill>
                  <a:srgbClr val="000000"/>
                </a:solidFill>
              </a:rPr>
              <a:t>Repetition of vowel sounds within words</a:t>
            </a:r>
          </a:p>
          <a:p>
            <a:endParaRP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End Rhyme</a:t>
            </a:r>
          </a:p>
        </p:txBody>
      </p:sp>
      <p:sp>
        <p:nvSpPr>
          <p:cNvPr id="142" name="Shape 14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algn="ctr" rtl="0">
              <a:lnSpc>
                <a:spcPct val="115000"/>
              </a:lnSpc>
              <a:spcBef>
                <a:spcPts val="0"/>
              </a:spcBef>
              <a:buNone/>
            </a:pPr>
            <a:r>
              <a:rPr lang="en" sz="5400" b="1">
                <a:solidFill>
                  <a:srgbClr val="000000"/>
                </a:solidFill>
              </a:rPr>
              <a:t>End Rhyme:</a:t>
            </a:r>
          </a:p>
          <a:p>
            <a:pPr lvl="0" algn="ctr" rtl="0">
              <a:lnSpc>
                <a:spcPct val="115000"/>
              </a:lnSpc>
              <a:spcBef>
                <a:spcPts val="0"/>
              </a:spcBef>
              <a:buNone/>
            </a:pPr>
            <a:r>
              <a:rPr lang="en" sz="5400">
                <a:solidFill>
                  <a:srgbClr val="000000"/>
                </a:solidFill>
              </a:rPr>
              <a:t>Rhymes at the ends of lines of poetry</a:t>
            </a:r>
          </a:p>
          <a:p>
            <a:endParaRP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Internal Rhyme</a:t>
            </a:r>
          </a:p>
        </p:txBody>
      </p:sp>
      <p:sp>
        <p:nvSpPr>
          <p:cNvPr id="148" name="Shape 14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algn="ctr" rtl="0">
              <a:lnSpc>
                <a:spcPct val="115000"/>
              </a:lnSpc>
              <a:spcBef>
                <a:spcPts val="0"/>
              </a:spcBef>
              <a:buNone/>
            </a:pPr>
            <a:r>
              <a:rPr lang="en" sz="3600" b="1">
                <a:solidFill>
                  <a:srgbClr val="000000"/>
                </a:solidFill>
              </a:rPr>
              <a:t>Internal Rhyme:</a:t>
            </a:r>
            <a:r>
              <a:rPr lang="en" sz="3600">
                <a:solidFill>
                  <a:srgbClr val="000000"/>
                </a:solidFill>
              </a:rPr>
              <a:t> </a:t>
            </a:r>
          </a:p>
          <a:p>
            <a:pPr lvl="0" algn="ctr" rtl="0">
              <a:lnSpc>
                <a:spcPct val="115000"/>
              </a:lnSpc>
              <a:spcBef>
                <a:spcPts val="0"/>
              </a:spcBef>
              <a:buNone/>
            </a:pPr>
            <a:r>
              <a:rPr lang="en" sz="3600">
                <a:solidFill>
                  <a:srgbClr val="000000"/>
                </a:solidFill>
              </a:rPr>
              <a:t>“The sharp knife of a short life”</a:t>
            </a:r>
          </a:p>
          <a:p>
            <a:pPr lvl="0" algn="ctr" rtl="0">
              <a:lnSpc>
                <a:spcPct val="115000"/>
              </a:lnSpc>
              <a:spcBef>
                <a:spcPts val="0"/>
              </a:spcBef>
              <a:buNone/>
            </a:pPr>
            <a:r>
              <a:rPr lang="en" sz="5400">
                <a:solidFill>
                  <a:srgbClr val="000000"/>
                </a:solidFill>
              </a:rPr>
              <a:t>Rhymes that occur WITHIN a single line of poetry</a:t>
            </a:r>
          </a:p>
          <a:p>
            <a:endParaRP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Figurative language</a:t>
            </a:r>
          </a:p>
        </p:txBody>
      </p:sp>
      <p:sp>
        <p:nvSpPr>
          <p:cNvPr id="154" name="Shape 15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2400"/>
              <a:t>You will be asked to identify figurative language (which is commonly found in poetry)</a:t>
            </a:r>
            <a:r>
              <a:rPr lang="en"/>
              <a:t>.</a:t>
            </a:r>
          </a:p>
          <a:p>
            <a:pPr lvl="0" rtl="0">
              <a:buNone/>
            </a:pPr>
            <a:r>
              <a:rPr lang="en" b="1"/>
              <a:t>literal language</a:t>
            </a:r>
            <a:r>
              <a:rPr lang="en"/>
              <a:t>-language that means what it says directly</a:t>
            </a:r>
          </a:p>
          <a:p>
            <a:endParaRPr/>
          </a:p>
          <a:p>
            <a:pPr lvl="0" rtl="0">
              <a:buNone/>
            </a:pPr>
            <a:r>
              <a:rPr lang="en" b="1"/>
              <a:t>figurative language</a:t>
            </a:r>
            <a:r>
              <a:rPr lang="en"/>
              <a:t>- language that communicates ideas </a:t>
            </a:r>
            <a:r>
              <a:rPr lang="en" i="1"/>
              <a:t>beyond</a:t>
            </a:r>
            <a:r>
              <a:rPr lang="en"/>
              <a:t> the ordinary, literal meanings of words. These include figures of speech (i.e. personification, hyperbole, similes, and metaphors etc.)</a:t>
            </a:r>
          </a:p>
          <a:p>
            <a:endParaRPr/>
          </a:p>
          <a:p>
            <a:pPr lvl="0" rtl="0">
              <a:buNone/>
            </a:pPr>
            <a:r>
              <a:rPr lang="en"/>
              <a:t>	</a:t>
            </a:r>
          </a:p>
          <a:p>
            <a:pPr>
              <a:buNone/>
            </a:pPr>
            <a:r>
              <a:rPr lang="en"/>
              <a:t>	 	 	 		</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Identifying figurative language. . . </a:t>
            </a:r>
          </a:p>
        </p:txBody>
      </p:sp>
      <p:sp>
        <p:nvSpPr>
          <p:cNvPr id="160" name="Shape 160"/>
          <p:cNvSpPr txBox="1">
            <a:spLocks noGrp="1"/>
          </p:cNvSpPr>
          <p:nvPr>
            <p:ph type="body" idx="1"/>
          </p:nvPr>
        </p:nvSpPr>
        <p:spPr>
          <a:xfrm>
            <a:off x="457200" y="1746150"/>
            <a:ext cx="8229600" cy="4967700"/>
          </a:xfrm>
          <a:prstGeom prst="rect">
            <a:avLst/>
          </a:prstGeom>
        </p:spPr>
        <p:txBody>
          <a:bodyPr lIns="91425" tIns="91425" rIns="91425" bIns="91425" anchor="t" anchorCtr="0">
            <a:noAutofit/>
          </a:bodyPr>
          <a:lstStyle/>
          <a:p>
            <a:pPr>
              <a:buNone/>
            </a:pPr>
            <a:r>
              <a:rPr lang="en" sz="1200">
                <a:solidFill>
                  <a:srgbClr val="000000"/>
                </a:solidFill>
                <a:latin typeface="Arial"/>
                <a:ea typeface="Arial"/>
                <a:cs typeface="Arial"/>
                <a:sym typeface="Arial"/>
              </a:rPr>
              <a:t>
</a:t>
            </a:r>
          </a:p>
        </p:txBody>
      </p:sp>
      <p:graphicFrame>
        <p:nvGraphicFramePr>
          <p:cNvPr id="161" name="Shape 161"/>
          <p:cNvGraphicFramePr/>
          <p:nvPr/>
        </p:nvGraphicFramePr>
        <p:xfrm>
          <a:off x="291300" y="1803350"/>
          <a:ext cx="8561400" cy="4853300"/>
        </p:xfrm>
        <a:graphic>
          <a:graphicData uri="http://schemas.openxmlformats.org/drawingml/2006/table">
            <a:tbl>
              <a:tblPr>
                <a:noFill/>
                <a:tableStyleId>{5BB2E8E0-A16C-4CB2-A205-619814F1E4FA}</a:tableStyleId>
              </a:tblPr>
              <a:tblGrid>
                <a:gridCol w="2799850"/>
                <a:gridCol w="2880775"/>
                <a:gridCol w="2880775"/>
              </a:tblGrid>
              <a:tr h="519300">
                <a:tc>
                  <a:txBody>
                    <a:bodyPr/>
                    <a:lstStyle/>
                    <a:p>
                      <a:pPr>
                        <a:buNone/>
                      </a:pPr>
                      <a:r>
                        <a:rPr lang="en" b="1"/>
                        <a:t>Term</a:t>
                      </a:r>
                    </a:p>
                  </a:txBody>
                  <a:tcPr marL="91425" marR="91425" marT="91425" marB="91425"/>
                </a:tc>
                <a:tc>
                  <a:txBody>
                    <a:bodyPr/>
                    <a:lstStyle/>
                    <a:p>
                      <a:pPr>
                        <a:buNone/>
                      </a:pPr>
                      <a:r>
                        <a:rPr lang="en" b="1"/>
                        <a:t>Definition</a:t>
                      </a:r>
                    </a:p>
                  </a:txBody>
                  <a:tcPr marL="91425" marR="91425" marT="91425" marB="91425"/>
                </a:tc>
                <a:tc>
                  <a:txBody>
                    <a:bodyPr/>
                    <a:lstStyle/>
                    <a:p>
                      <a:pPr>
                        <a:buNone/>
                      </a:pPr>
                      <a:r>
                        <a:rPr lang="en" b="1"/>
                        <a:t>Example</a:t>
                      </a:r>
                    </a:p>
                  </a:txBody>
                  <a:tcPr marL="91425" marR="91425" marT="91425" marB="91425"/>
                </a:tc>
              </a:tr>
              <a:tr h="1208475">
                <a:tc>
                  <a:txBody>
                    <a:bodyPr/>
                    <a:lstStyle/>
                    <a:p>
                      <a:pPr>
                        <a:buNone/>
                      </a:pPr>
                      <a:r>
                        <a:rPr lang="en"/>
                        <a:t>Personification</a:t>
                      </a:r>
                    </a:p>
                  </a:txBody>
                  <a:tcPr marL="91425" marR="91425" marT="91425" marB="91425"/>
                </a:tc>
                <a:tc>
                  <a:txBody>
                    <a:bodyPr/>
                    <a:lstStyle/>
                    <a:p>
                      <a:pPr>
                        <a:buNone/>
                      </a:pPr>
                      <a:r>
                        <a:rPr lang="en"/>
                        <a:t>A figure of speech giving human characteristics to an animal, thing, idea, or other inanimate object</a:t>
                      </a:r>
                    </a:p>
                  </a:txBody>
                  <a:tcPr marL="91425" marR="91425" marT="91425" marB="91425"/>
                </a:tc>
                <a:tc>
                  <a:txBody>
                    <a:bodyPr/>
                    <a:lstStyle/>
                    <a:p>
                      <a:pPr>
                        <a:buNone/>
                      </a:pPr>
                      <a:r>
                        <a:rPr lang="en"/>
                        <a:t>The box of chocolates called to me from the kitchen.</a:t>
                      </a:r>
                    </a:p>
                  </a:txBody>
                  <a:tcPr marL="91425" marR="91425" marT="91425" marB="91425"/>
                </a:tc>
              </a:tr>
              <a:tr h="958525">
                <a:tc>
                  <a:txBody>
                    <a:bodyPr/>
                    <a:lstStyle/>
                    <a:p>
                      <a:pPr>
                        <a:buNone/>
                      </a:pPr>
                      <a:r>
                        <a:rPr lang="en"/>
                        <a:t>Metaphor</a:t>
                      </a:r>
                    </a:p>
                  </a:txBody>
                  <a:tcPr marL="91425" marR="91425" marT="91425" marB="91425"/>
                </a:tc>
                <a:tc>
                  <a:txBody>
                    <a:bodyPr/>
                    <a:lstStyle/>
                    <a:p>
                      <a:pPr>
                        <a:buNone/>
                      </a:pPr>
                      <a:r>
                        <a:rPr lang="en"/>
                        <a:t>An implied comparison between two unrelated things</a:t>
                      </a:r>
                    </a:p>
                  </a:txBody>
                  <a:tcPr marL="91425" marR="91425" marT="91425" marB="91425"/>
                </a:tc>
                <a:tc>
                  <a:txBody>
                    <a:bodyPr/>
                    <a:lstStyle/>
                    <a:p>
                      <a:pPr>
                        <a:buNone/>
                      </a:pPr>
                      <a:r>
                        <a:rPr lang="en"/>
                        <a:t>My summer was becoming a box of chocolates melting in the sun. </a:t>
                      </a:r>
                    </a:p>
                  </a:txBody>
                  <a:tcPr marL="91425" marR="91425" marT="91425" marB="91425"/>
                </a:tc>
              </a:tr>
              <a:tr h="1208475">
                <a:tc>
                  <a:txBody>
                    <a:bodyPr/>
                    <a:lstStyle/>
                    <a:p>
                      <a:pPr>
                        <a:buNone/>
                      </a:pPr>
                      <a:r>
                        <a:rPr lang="en"/>
                        <a:t>Simile</a:t>
                      </a:r>
                    </a:p>
                  </a:txBody>
                  <a:tcPr marL="91425" marR="91425" marT="91425" marB="91425"/>
                </a:tc>
                <a:tc>
                  <a:txBody>
                    <a:bodyPr/>
                    <a:lstStyle/>
                    <a:p>
                      <a:pPr>
                        <a:buNone/>
                      </a:pPr>
                      <a:r>
                        <a:rPr lang="en"/>
                        <a:t>A direct comparison between two unlike things, often connected by </a:t>
                      </a:r>
                      <a:r>
                        <a:rPr lang="en" i="1"/>
                        <a:t>like, as</a:t>
                      </a:r>
                      <a:r>
                        <a:rPr lang="en"/>
                        <a:t>, or </a:t>
                      </a:r>
                      <a:r>
                        <a:rPr lang="en" i="1"/>
                        <a:t>than</a:t>
                      </a:r>
                    </a:p>
                  </a:txBody>
                  <a:tcPr marL="91425" marR="91425" marT="91425" marB="91425"/>
                </a:tc>
                <a:tc>
                  <a:txBody>
                    <a:bodyPr/>
                    <a:lstStyle/>
                    <a:p>
                      <a:pPr>
                        <a:buNone/>
                      </a:pPr>
                      <a:r>
                        <a:rPr lang="en"/>
                        <a:t>Life is like a box of chocolates. </a:t>
                      </a:r>
                    </a:p>
                  </a:txBody>
                  <a:tcPr marL="91425" marR="91425" marT="91425" marB="91425"/>
                </a:tc>
              </a:tr>
              <a:tr h="958525">
                <a:tc>
                  <a:txBody>
                    <a:bodyPr/>
                    <a:lstStyle/>
                    <a:p>
                      <a:pPr>
                        <a:buNone/>
                      </a:pPr>
                      <a:r>
                        <a:rPr lang="en"/>
                        <a:t>Hyperbole</a:t>
                      </a:r>
                    </a:p>
                  </a:txBody>
                  <a:tcPr marL="91425" marR="91425" marT="91425" marB="91425"/>
                </a:tc>
                <a:tc>
                  <a:txBody>
                    <a:bodyPr/>
                    <a:lstStyle/>
                    <a:p>
                      <a:pPr>
                        <a:buNone/>
                      </a:pPr>
                      <a:r>
                        <a:rPr lang="en"/>
                        <a:t>An extravagant or excessive exaggeration</a:t>
                      </a:r>
                    </a:p>
                  </a:txBody>
                  <a:tcPr marL="91425" marR="91425" marT="91425" marB="91425"/>
                </a:tc>
                <a:tc>
                  <a:txBody>
                    <a:bodyPr/>
                    <a:lstStyle/>
                    <a:p>
                      <a:pPr>
                        <a:buNone/>
                      </a:pPr>
                      <a:r>
                        <a:rPr lang="en"/>
                        <a:t>It will take me ten years to eat that huge box of chocolates. </a:t>
                      </a:r>
                    </a:p>
                  </a:txBody>
                  <a:tcPr marL="91425" marR="91425" marT="91425" marB="91425"/>
                </a:tc>
              </a:tr>
            </a:tbl>
          </a:graphicData>
        </a:graphic>
      </p:graphicFrame>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endParaRPr/>
          </a:p>
        </p:txBody>
      </p:sp>
      <p:sp>
        <p:nvSpPr>
          <p:cNvPr id="167" name="Shape 16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(Wordsworth's poem in document)</a:t>
            </a:r>
          </a:p>
          <a:p>
            <a:endParaRPr/>
          </a:p>
          <a:p>
            <a:endParaRPr/>
          </a:p>
          <a:p>
            <a:endParaRP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Poetry!</a:t>
            </a:r>
          </a:p>
        </p:txBody>
      </p:sp>
      <p:sp>
        <p:nvSpPr>
          <p:cNvPr id="64" name="Shape 6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For the poetry part of this standard, you need to identify and respond to the:</a:t>
            </a:r>
          </a:p>
          <a:p>
            <a:pPr marL="457200" marR="0" lvl="0" indent="-298450" algn="l" rtl="0">
              <a:lnSpc>
                <a:spcPct val="100000"/>
              </a:lnSpc>
              <a:spcBef>
                <a:spcPts val="600"/>
              </a:spcBef>
              <a:spcAft>
                <a:spcPts val="0"/>
              </a:spcAft>
              <a:buClr>
                <a:srgbClr val="000000"/>
              </a:buClr>
              <a:buSzPct val="61111"/>
              <a:buFont typeface="Arial"/>
              <a:buChar char="•"/>
            </a:pPr>
            <a:r>
              <a:rPr lang="en"/>
              <a:t> subject matter, </a:t>
            </a:r>
          </a:p>
          <a:p>
            <a:pPr marL="457200" marR="0" lvl="0" indent="-298450" algn="l" rtl="0">
              <a:lnSpc>
                <a:spcPct val="100000"/>
              </a:lnSpc>
              <a:spcBef>
                <a:spcPts val="600"/>
              </a:spcBef>
              <a:spcAft>
                <a:spcPts val="0"/>
              </a:spcAft>
              <a:buClr>
                <a:srgbClr val="000000"/>
              </a:buClr>
              <a:buSzPct val="61111"/>
              <a:buFont typeface="Arial"/>
              <a:buChar char="•"/>
            </a:pPr>
            <a:r>
              <a:rPr lang="en"/>
              <a:t>language, and </a:t>
            </a:r>
          </a:p>
          <a:p>
            <a:pPr marL="457200" lvl="0" indent="-419100" rtl="0">
              <a:buClr>
                <a:schemeClr val="dk1"/>
              </a:buClr>
              <a:buSzPct val="166666"/>
              <a:buFont typeface="Arial"/>
              <a:buChar char="•"/>
            </a:pPr>
            <a:r>
              <a:rPr lang="en"/>
              <a:t>sound devices in a variety of poems.</a:t>
            </a:r>
          </a:p>
          <a:p>
            <a:endParaRP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Application</a:t>
            </a:r>
          </a:p>
        </p:txBody>
      </p:sp>
      <p:sp>
        <p:nvSpPr>
          <p:cNvPr id="173" name="Shape 17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The simile in lines 1–2 of “Daffodils” mostly describes the speaker’s</a:t>
            </a:r>
          </a:p>
          <a:p>
            <a:pPr lvl="0" rtl="0">
              <a:buNone/>
            </a:pPr>
            <a:r>
              <a:rPr lang="en"/>
              <a:t>A dreams</a:t>
            </a:r>
          </a:p>
          <a:p>
            <a:pPr lvl="0" rtl="0">
              <a:buNone/>
            </a:pPr>
            <a:r>
              <a:rPr lang="en"/>
              <a:t>B feelings</a:t>
            </a:r>
          </a:p>
          <a:p>
            <a:pPr lvl="0" rtl="0">
              <a:buNone/>
            </a:pPr>
            <a:r>
              <a:rPr lang="en"/>
              <a:t>C movements</a:t>
            </a:r>
          </a:p>
          <a:p>
            <a:pPr lvl="0" rtl="0">
              <a:buNone/>
            </a:pPr>
            <a:r>
              <a:rPr lang="en"/>
              <a:t>D thoughts</a:t>
            </a:r>
          </a:p>
          <a:p>
            <a:endParaRP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endParaRPr/>
          </a:p>
        </p:txBody>
      </p:sp>
      <p:sp>
        <p:nvSpPr>
          <p:cNvPr id="179" name="Shape 17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The correct answer is choice B. </a:t>
            </a:r>
          </a:p>
          <a:p>
            <a:endParaRPr/>
          </a:p>
          <a:p>
            <a:pPr lvl="0" rtl="0">
              <a:buNone/>
            </a:pPr>
            <a:r>
              <a:rPr lang="en"/>
              <a:t>The phrase “lonely as a cloud” is a direct comparison of the speaker’s emotions to the distant, solitary cloud.</a:t>
            </a:r>
          </a:p>
          <a:p>
            <a:endParaRPr/>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Structure</a:t>
            </a:r>
          </a:p>
        </p:txBody>
      </p:sp>
      <p:sp>
        <p:nvSpPr>
          <p:cNvPr id="185" name="Shape 18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While sound devices and figures of speech are important in poetry, the </a:t>
            </a:r>
            <a:r>
              <a:rPr lang="en" b="1"/>
              <a:t>structure </a:t>
            </a:r>
            <a:r>
              <a:rPr lang="en"/>
              <a:t>of a </a:t>
            </a:r>
          </a:p>
          <a:p>
            <a:pPr lvl="0" rtl="0">
              <a:buNone/>
            </a:pPr>
            <a:r>
              <a:rPr lang="en"/>
              <a:t>poem is often its most distinctive characteristic. The </a:t>
            </a:r>
            <a:r>
              <a:rPr lang="en" b="1"/>
              <a:t>structure</a:t>
            </a:r>
            <a:r>
              <a:rPr lang="en"/>
              <a:t> refers to the way in which the parts of a work are put together; the words and lines are arranged for a desired effect.</a:t>
            </a:r>
          </a:p>
          <a:p>
            <a:pPr lvl="0" rtl="0">
              <a:buNone/>
            </a:pPr>
            <a:r>
              <a:rPr lang="en"/>
              <a:t> Poems are written in </a:t>
            </a:r>
            <a:r>
              <a:rPr lang="en" b="1"/>
              <a:t>stanzas,</a:t>
            </a:r>
            <a:r>
              <a:rPr lang="en"/>
              <a:t> or groups </a:t>
            </a:r>
          </a:p>
          <a:p>
            <a:pPr lvl="0" rtl="0">
              <a:buNone/>
            </a:pPr>
            <a:r>
              <a:rPr lang="en"/>
              <a:t>of lines. These stanzas are arranged in either </a:t>
            </a:r>
            <a:r>
              <a:rPr lang="en" b="1"/>
              <a:t>fixed</a:t>
            </a:r>
            <a:r>
              <a:rPr lang="en"/>
              <a:t> form or </a:t>
            </a:r>
            <a:r>
              <a:rPr lang="en" b="1"/>
              <a:t>free</a:t>
            </a:r>
            <a:r>
              <a:rPr lang="en"/>
              <a:t> form.</a:t>
            </a:r>
          </a:p>
          <a:p>
            <a:endParaRPr/>
          </a:p>
        </p:txBody>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Structure</a:t>
            </a:r>
          </a:p>
        </p:txBody>
      </p:sp>
      <p:sp>
        <p:nvSpPr>
          <p:cNvPr id="191" name="Shape 19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1100">
                <a:solidFill>
                  <a:srgbClr val="000000"/>
                </a:solidFill>
                <a:latin typeface="Arial"/>
                <a:ea typeface="Arial"/>
                <a:cs typeface="Arial"/>
                <a:sym typeface="Arial"/>
              </a:rPr>
              <a:t>		 	 	 		</a:t>
            </a:r>
          </a:p>
          <a:p>
            <a:pPr lvl="0" rtl="0">
              <a:buNone/>
            </a:pPr>
            <a:r>
              <a:rPr lang="en" b="1">
                <a:solidFill>
                  <a:srgbClr val="000000"/>
                </a:solidFill>
                <a:latin typeface="Arial"/>
                <a:ea typeface="Arial"/>
                <a:cs typeface="Arial"/>
                <a:sym typeface="Arial"/>
              </a:rPr>
              <a:t>Fixed form </a:t>
            </a:r>
            <a:r>
              <a:rPr lang="en">
                <a:solidFill>
                  <a:srgbClr val="000000"/>
                </a:solidFill>
                <a:latin typeface="Arial"/>
                <a:ea typeface="Arial"/>
                <a:cs typeface="Arial"/>
                <a:sym typeface="Arial"/>
              </a:rPr>
              <a:t>is what most people consider typical poetry: it’s written in </a:t>
            </a:r>
            <a:r>
              <a:rPr lang="en" i="1">
                <a:solidFill>
                  <a:srgbClr val="000000"/>
                </a:solidFill>
                <a:latin typeface="Arial"/>
                <a:ea typeface="Arial"/>
                <a:cs typeface="Arial"/>
                <a:sym typeface="Arial"/>
              </a:rPr>
              <a:t>traditional verse </a:t>
            </a:r>
            <a:r>
              <a:rPr lang="en">
                <a:solidFill>
                  <a:srgbClr val="000000"/>
                </a:solidFill>
                <a:latin typeface="Arial"/>
                <a:ea typeface="Arial"/>
                <a:cs typeface="Arial"/>
                <a:sym typeface="Arial"/>
              </a:rPr>
              <a:t>and </a:t>
            </a:r>
            <a:r>
              <a:rPr lang="en" i="1">
                <a:solidFill>
                  <a:srgbClr val="000000"/>
                </a:solidFill>
                <a:latin typeface="Arial"/>
                <a:ea typeface="Arial"/>
                <a:cs typeface="Arial"/>
                <a:sym typeface="Arial"/>
              </a:rPr>
              <a:t>generally rhymes</a:t>
            </a:r>
            <a:r>
              <a:rPr lang="en">
                <a:solidFill>
                  <a:srgbClr val="000000"/>
                </a:solidFill>
                <a:latin typeface="Arial"/>
                <a:ea typeface="Arial"/>
                <a:cs typeface="Arial"/>
                <a:sym typeface="Arial"/>
              </a:rPr>
              <a:t>. Some fixed form poems have specific requirements on length, rhyming scheme, and number of syllables. </a:t>
            </a:r>
          </a:p>
          <a:p>
            <a:endParaRPr/>
          </a:p>
          <a:p>
            <a:pPr lvl="0" rtl="0">
              <a:buNone/>
            </a:pPr>
            <a:r>
              <a:rPr lang="en" i="1">
                <a:solidFill>
                  <a:srgbClr val="000000"/>
                </a:solidFill>
                <a:latin typeface="Arial"/>
                <a:ea typeface="Arial"/>
                <a:cs typeface="Arial"/>
                <a:sym typeface="Arial"/>
              </a:rPr>
              <a:t>A sonnet, for example, is a 14- line rhymed poem.   </a:t>
            </a:r>
            <a:r>
              <a:rPr lang="en">
                <a:solidFill>
                  <a:srgbClr val="000000"/>
                </a:solidFill>
                <a:latin typeface="Arial"/>
                <a:ea typeface="Arial"/>
                <a:cs typeface="Arial"/>
                <a:sym typeface="Arial"/>
              </a:rPr>
              <a:t> </a:t>
            </a:r>
          </a:p>
          <a:p>
            <a:endParaRPr/>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Structure: Free verse</a:t>
            </a:r>
          </a:p>
        </p:txBody>
      </p:sp>
      <p:sp>
        <p:nvSpPr>
          <p:cNvPr id="197" name="Shape 19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1100">
                <a:solidFill>
                  <a:srgbClr val="000000"/>
                </a:solidFill>
                <a:latin typeface="Arial"/>
                <a:ea typeface="Arial"/>
                <a:cs typeface="Arial"/>
                <a:sym typeface="Arial"/>
              </a:rPr>
              <a:t>		 	 	 		</a:t>
            </a:r>
          </a:p>
          <a:p>
            <a:pPr lvl="0" rtl="0">
              <a:buNone/>
            </a:pPr>
            <a:r>
              <a:rPr lang="en" b="1">
                <a:solidFill>
                  <a:srgbClr val="000000"/>
                </a:solidFill>
                <a:latin typeface="Arial"/>
                <a:ea typeface="Arial"/>
                <a:cs typeface="Arial"/>
                <a:sym typeface="Arial"/>
              </a:rPr>
              <a:t>Free form,</a:t>
            </a:r>
            <a:r>
              <a:rPr lang="en">
                <a:solidFill>
                  <a:srgbClr val="000000"/>
                </a:solidFill>
                <a:latin typeface="Arial"/>
                <a:ea typeface="Arial"/>
                <a:cs typeface="Arial"/>
                <a:sym typeface="Arial"/>
              </a:rPr>
              <a:t> or </a:t>
            </a:r>
            <a:r>
              <a:rPr lang="en" b="1">
                <a:solidFill>
                  <a:srgbClr val="000000"/>
                </a:solidFill>
                <a:latin typeface="Arial"/>
                <a:ea typeface="Arial"/>
                <a:cs typeface="Arial"/>
                <a:sym typeface="Arial"/>
              </a:rPr>
              <a:t>free verse</a:t>
            </a:r>
            <a:r>
              <a:rPr lang="en">
                <a:solidFill>
                  <a:srgbClr val="000000"/>
                </a:solidFill>
                <a:latin typeface="Arial"/>
                <a:ea typeface="Arial"/>
                <a:cs typeface="Arial"/>
                <a:sym typeface="Arial"/>
              </a:rPr>
              <a:t>, poetry follows no specific guidelines about rhyme, meter, or length. Free form often tries to capture the cadence of regular speech. Some stanzas may rhyme but not in a regular scheme. </a:t>
            </a:r>
          </a:p>
          <a:p>
            <a:endParaRPr/>
          </a:p>
          <a:p>
            <a:endParaRPr/>
          </a:p>
        </p:txBody>
      </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Poetry</a:t>
            </a:r>
          </a:p>
        </p:txBody>
      </p:sp>
      <p:sp>
        <p:nvSpPr>
          <p:cNvPr id="203" name="Shape 20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solidFill>
                  <a:srgbClr val="000000"/>
                </a:solidFill>
                <a:latin typeface="Arial"/>
                <a:ea typeface="Arial"/>
                <a:cs typeface="Arial"/>
                <a:sym typeface="Arial"/>
              </a:rPr>
              <a:t>		 	 	 		</a:t>
            </a:r>
          </a:p>
          <a:p>
            <a:pPr marL="457200" lvl="0" indent="-419100" rtl="0">
              <a:buClr>
                <a:schemeClr val="dk1"/>
              </a:buClr>
              <a:buSzPct val="166666"/>
              <a:buFont typeface="Arial"/>
              <a:buChar char="•"/>
            </a:pPr>
            <a:r>
              <a:rPr lang="en">
                <a:solidFill>
                  <a:srgbClr val="000000"/>
                </a:solidFill>
                <a:latin typeface="Arial"/>
                <a:ea typeface="Arial"/>
                <a:cs typeface="Arial"/>
                <a:sym typeface="Arial"/>
              </a:rPr>
              <a:t>Some poems are </a:t>
            </a:r>
            <a:r>
              <a:rPr lang="en" b="1">
                <a:solidFill>
                  <a:srgbClr val="000000"/>
                </a:solidFill>
                <a:latin typeface="Arial"/>
                <a:ea typeface="Arial"/>
                <a:cs typeface="Arial"/>
                <a:sym typeface="Arial"/>
              </a:rPr>
              <a:t>narrative</a:t>
            </a:r>
            <a:r>
              <a:rPr lang="en">
                <a:solidFill>
                  <a:srgbClr val="000000"/>
                </a:solidFill>
                <a:latin typeface="Arial"/>
                <a:ea typeface="Arial"/>
                <a:cs typeface="Arial"/>
                <a:sym typeface="Arial"/>
              </a:rPr>
              <a:t> poems. The main purpose of a narrative poem is to tell a story.  </a:t>
            </a:r>
          </a:p>
          <a:p>
            <a:pPr lvl="0" rtl="0">
              <a:buNone/>
            </a:pPr>
            <a:r>
              <a:rPr lang="en">
                <a:solidFill>
                  <a:srgbClr val="000000"/>
                </a:solidFill>
                <a:latin typeface="Arial"/>
                <a:ea typeface="Arial"/>
                <a:cs typeface="Arial"/>
                <a:sym typeface="Arial"/>
              </a:rPr>
              <a:t>		 	 	 		</a:t>
            </a:r>
          </a:p>
          <a:p>
            <a:pPr marL="457200" lvl="0" indent="-419100" rtl="0">
              <a:buClr>
                <a:schemeClr val="dk1"/>
              </a:buClr>
              <a:buSzPct val="166666"/>
              <a:buFont typeface="Arial"/>
              <a:buChar char="•"/>
            </a:pPr>
            <a:r>
              <a:rPr lang="en" b="1">
                <a:solidFill>
                  <a:srgbClr val="000000"/>
                </a:solidFill>
                <a:latin typeface="Arial"/>
                <a:ea typeface="Arial"/>
                <a:cs typeface="Arial"/>
                <a:sym typeface="Arial"/>
              </a:rPr>
              <a:t>Lyric poetry</a:t>
            </a:r>
            <a:r>
              <a:rPr lang="en">
                <a:solidFill>
                  <a:srgbClr val="000000"/>
                </a:solidFill>
                <a:latin typeface="Arial"/>
                <a:ea typeface="Arial"/>
                <a:cs typeface="Arial"/>
                <a:sym typeface="Arial"/>
              </a:rPr>
              <a:t> expresses a person’s thoughts or feelings. Elegies, odes, and sonnets are types of lyric poems. </a:t>
            </a:r>
          </a:p>
          <a:p>
            <a:endParaRPr/>
          </a:p>
          <a:p>
            <a:endParaRPr/>
          </a:p>
        </p:txBody>
      </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endParaRPr/>
          </a:p>
        </p:txBody>
      </p:sp>
      <p:sp>
        <p:nvSpPr>
          <p:cNvPr id="209" name="Shape 20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1100">
                <a:solidFill>
                  <a:srgbClr val="000000"/>
                </a:solidFill>
                <a:latin typeface="Arial"/>
                <a:ea typeface="Arial"/>
                <a:cs typeface="Arial"/>
                <a:sym typeface="Arial"/>
              </a:rPr>
              <a:t>		 	 	 		</a:t>
            </a:r>
          </a:p>
          <a:p>
            <a:pPr lvl="0" rtl="0">
              <a:buNone/>
            </a:pPr>
            <a:r>
              <a:rPr lang="en">
                <a:solidFill>
                  <a:srgbClr val="000000"/>
                </a:solidFill>
                <a:latin typeface="Arial"/>
                <a:ea typeface="Arial"/>
                <a:cs typeface="Arial"/>
                <a:sym typeface="Arial"/>
              </a:rPr>
              <a:t>For the final part of the standard related to poetry, you will need to:sort and</a:t>
            </a:r>
          </a:p>
          <a:p>
            <a:pPr lvl="0" rtl="0">
              <a:buNone/>
            </a:pPr>
            <a:r>
              <a:rPr lang="en">
                <a:solidFill>
                  <a:srgbClr val="000000"/>
                </a:solidFill>
                <a:latin typeface="Arial"/>
                <a:ea typeface="Arial"/>
                <a:cs typeface="Arial"/>
                <a:sym typeface="Arial"/>
              </a:rPr>
              <a:t> classify poems according to these forms and structures.  </a:t>
            </a:r>
          </a:p>
          <a:p>
            <a:endParaRPr/>
          </a:p>
          <a:p>
            <a:endParaRPr/>
          </a:p>
        </p:txBody>
      </p:sp>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buNone/>
            </a:pPr>
            <a:r>
              <a:rPr lang="en"/>
              <a:t>Application </a:t>
            </a:r>
          </a:p>
          <a:p>
            <a:endParaRPr/>
          </a:p>
        </p:txBody>
      </p:sp>
      <p:sp>
        <p:nvSpPr>
          <p:cNvPr id="215" name="Shape 21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1100">
                <a:solidFill>
                  <a:srgbClr val="000000"/>
                </a:solidFill>
                <a:latin typeface="Arial"/>
                <a:ea typeface="Arial"/>
                <a:cs typeface="Arial"/>
                <a:sym typeface="Arial"/>
              </a:rPr>
              <a:t>		 </a:t>
            </a:r>
            <a:r>
              <a:rPr lang="en">
                <a:solidFill>
                  <a:srgbClr val="000000"/>
                </a:solidFill>
                <a:latin typeface="Arial"/>
                <a:ea typeface="Arial"/>
                <a:cs typeface="Arial"/>
                <a:sym typeface="Arial"/>
              </a:rPr>
              <a:t>	 	 		</a:t>
            </a:r>
          </a:p>
          <a:p>
            <a:pPr lvl="0" rtl="0">
              <a:buNone/>
            </a:pPr>
            <a:r>
              <a:rPr lang="en">
                <a:solidFill>
                  <a:srgbClr val="000000"/>
                </a:solidFill>
                <a:latin typeface="Arial"/>
                <a:ea typeface="Arial"/>
                <a:cs typeface="Arial"/>
                <a:sym typeface="Arial"/>
              </a:rPr>
              <a:t>			</a:t>
            </a:r>
          </a:p>
          <a:p>
            <a:pPr lvl="0" rtl="0">
              <a:buNone/>
            </a:pPr>
            <a:r>
              <a:rPr lang="en">
                <a:solidFill>
                  <a:srgbClr val="000000"/>
                </a:solidFill>
                <a:latin typeface="Arial"/>
                <a:ea typeface="Arial"/>
                <a:cs typeface="Arial"/>
                <a:sym typeface="Arial"/>
              </a:rPr>
              <a:t>Choice B describes a narrative poem. Choice C describes the rhyme scheme, which identifies the poem as fixed verse but not necessarily a lyric. Choice D confuses the meaning of lyric with the meaning of lyrics. Choice A is the correct answer because it is related to the expression of feelings.</a:t>
            </a:r>
          </a:p>
          <a:p>
            <a:pPr lvl="0" rtl="0">
              <a:buNone/>
            </a:pPr>
            <a:r>
              <a:rPr lang="en">
                <a:solidFill>
                  <a:srgbClr val="000000"/>
                </a:solidFill>
                <a:latin typeface="Arial"/>
                <a:ea typeface="Arial"/>
                <a:cs typeface="Arial"/>
                <a:sym typeface="Arial"/>
              </a:rPr>
              <a:t>			</a:t>
            </a:r>
          </a:p>
          <a:p>
            <a:endParaRPr/>
          </a:p>
          <a:p>
            <a:pPr lvl="0" rtl="0">
              <a:buNone/>
            </a:pPr>
            <a:r>
              <a:rPr lang="en">
                <a:solidFill>
                  <a:srgbClr val="000000"/>
                </a:solidFill>
                <a:latin typeface="Arial"/>
                <a:ea typeface="Arial"/>
                <a:cs typeface="Arial"/>
                <a:sym typeface="Arial"/>
              </a:rPr>
              <a:t>		</a:t>
            </a:r>
          </a:p>
          <a:p>
            <a:endParaRPr/>
          </a:p>
        </p:txBody>
      </p:sp>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endParaRPr/>
          </a:p>
        </p:txBody>
      </p:sp>
      <p:sp>
        <p:nvSpPr>
          <p:cNvPr id="221" name="Shape 221"/>
          <p:cNvSpPr txBox="1">
            <a:spLocks noGrp="1"/>
          </p:cNvSpPr>
          <p:nvPr>
            <p:ph type="body" idx="1"/>
          </p:nvPr>
        </p:nvSpPr>
        <p:spPr>
          <a:xfrm>
            <a:off x="457200" y="308103"/>
            <a:ext cx="8229600" cy="6259800"/>
          </a:xfrm>
          <a:prstGeom prst="rect">
            <a:avLst/>
          </a:prstGeom>
        </p:spPr>
        <p:txBody>
          <a:bodyPr lIns="91425" tIns="91425" rIns="91425" bIns="91425" anchor="t" anchorCtr="0">
            <a:noAutofit/>
          </a:bodyPr>
          <a:lstStyle/>
          <a:p>
            <a:pPr lvl="0" rtl="0">
              <a:buNone/>
            </a:pPr>
            <a:r>
              <a:rPr lang="en"/>
              <a:t>
</a:t>
            </a:r>
          </a:p>
          <a:p>
            <a:endParaRPr/>
          </a:p>
          <a:p>
            <a:pPr lvl="0" rtl="0">
              <a:buNone/>
            </a:pPr>
            <a:r>
              <a:rPr lang="en" sz="2400" b="1"/>
              <a:t>Elegy</a:t>
            </a:r>
            <a:r>
              <a:rPr lang="en" sz="2400"/>
              <a:t>-a song or poem expressing sorrow or lamentation especially for one who is dead </a:t>
            </a:r>
          </a:p>
          <a:p>
            <a:endParaRPr/>
          </a:p>
          <a:p>
            <a:pPr lvl="0" rtl="0">
              <a:buNone/>
            </a:pPr>
            <a:r>
              <a:rPr lang="en" sz="2400" b="1"/>
              <a:t>Ode</a:t>
            </a:r>
            <a:r>
              <a:rPr lang="en" sz="2400"/>
              <a:t>-an elaborate and emotional poem that is meant to be sung</a:t>
            </a:r>
          </a:p>
          <a:p>
            <a:pPr lvl="0" rtl="0">
              <a:buNone/>
            </a:pPr>
            <a:r>
              <a:rPr lang="en" sz="2400" b="1"/>
              <a:t>Sonnet</a:t>
            </a:r>
            <a:r>
              <a:rPr lang="en" sz="2400"/>
              <a:t>- a lyric poem of 14 lines, commonly written in iambic pentameter. The sonnet may be classified as Petrarchan or Shakespearean. The Shakespearean (or Elizabethan) sonnet consist of three quatrains or four-units, and a final couplet. The typical rhyme scheme is </a:t>
            </a:r>
            <a:r>
              <a:rPr lang="en" sz="2400" i="1"/>
              <a:t>abab cdcd efef  gg </a:t>
            </a:r>
          </a:p>
          <a:p>
            <a:endParaRPr/>
          </a:p>
        </p:txBody>
      </p:sp>
    </p:spTree>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r>
              <a:rPr lang="en-US" dirty="0" smtClean="0"/>
              <a:t>Stop here. </a:t>
            </a:r>
          </a:p>
          <a:p>
            <a:r>
              <a:rPr lang="en-US" dirty="0" smtClean="0"/>
              <a:t>You are not responsible to know the part about drama yet.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Poetry!</a:t>
            </a:r>
          </a:p>
        </p:txBody>
      </p:sp>
      <p:sp>
        <p:nvSpPr>
          <p:cNvPr id="70" name="Shape 7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marR="0" lvl="0" indent="0" algn="l" rtl="0">
              <a:lnSpc>
                <a:spcPct val="100000"/>
              </a:lnSpc>
              <a:spcBef>
                <a:spcPts val="600"/>
              </a:spcBef>
              <a:spcAft>
                <a:spcPts val="0"/>
              </a:spcAft>
              <a:buClr>
                <a:srgbClr val="000000"/>
              </a:buClr>
              <a:buSzPct val="36666"/>
              <a:buFont typeface="Arial"/>
              <a:buNone/>
            </a:pPr>
            <a:r>
              <a:rPr lang="en"/>
              <a:t>As you read a poem, you may  “hear” the writing in your mind.</a:t>
            </a:r>
          </a:p>
          <a:p>
            <a:endParaRPr/>
          </a:p>
          <a:p>
            <a:pPr lvl="0" rtl="0">
              <a:buNone/>
            </a:pPr>
            <a:r>
              <a:rPr lang="en"/>
              <a:t> Sound devices make poetry sound better </a:t>
            </a:r>
          </a:p>
          <a:p>
            <a:pPr lvl="0" rtl="0">
              <a:buNone/>
            </a:pPr>
            <a:r>
              <a:rPr lang="en"/>
              <a:t>in your mind. These sound devices include the </a:t>
            </a:r>
          </a:p>
          <a:p>
            <a:pPr lvl="0" rtl="0">
              <a:buNone/>
            </a:pPr>
            <a:r>
              <a:rPr lang="en"/>
              <a:t>following:</a:t>
            </a:r>
          </a:p>
          <a:p>
            <a:endParaRPr/>
          </a:p>
        </p:txBody>
      </p:sp>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endParaRPr/>
          </a:p>
        </p:txBody>
      </p:sp>
      <p:sp>
        <p:nvSpPr>
          <p:cNvPr id="227" name="Shape 22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6000"/>
              <a:t>Save the drama for your mama!</a:t>
            </a:r>
          </a:p>
          <a:p>
            <a:endParaRPr/>
          </a:p>
          <a:p>
            <a:pPr>
              <a:buNone/>
            </a:pPr>
            <a:r>
              <a:rPr lang="en" sz="6000"/>
              <a:t>. . . NOT that kind of drama! </a:t>
            </a:r>
          </a:p>
        </p:txBody>
      </p:sp>
    </p:spTree>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buNone/>
            </a:pPr>
            <a:r>
              <a:rPr lang="en"/>
              <a:t>Drama!</a:t>
            </a:r>
          </a:p>
        </p:txBody>
      </p:sp>
      <p:sp>
        <p:nvSpPr>
          <p:cNvPr id="233" name="Shape 23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b="1"/>
              <a:t>Drama </a:t>
            </a:r>
            <a:r>
              <a:rPr lang="en"/>
              <a:t>is literature in which plot and characters are developed through dialogue and action; in other words, drama is literature in play form.</a:t>
            </a:r>
          </a:p>
          <a:p>
            <a:endParaRPr/>
          </a:p>
          <a:p>
            <a:pPr lvl="0" rtl="0">
              <a:buNone/>
            </a:pPr>
            <a:r>
              <a:rPr lang="en" i="1"/>
              <a:t>Examples:</a:t>
            </a:r>
          </a:p>
          <a:p>
            <a:pPr marL="457200" lvl="0" indent="-419100" rtl="0">
              <a:buClr>
                <a:schemeClr val="dk1"/>
              </a:buClr>
              <a:buSzPct val="166666"/>
              <a:buFont typeface="Arial"/>
              <a:buChar char="•"/>
            </a:pPr>
            <a:r>
              <a:rPr lang="en" i="1"/>
              <a:t>stage plays</a:t>
            </a:r>
          </a:p>
          <a:p>
            <a:pPr marL="457200" lvl="0" indent="-419100" rtl="0">
              <a:buClr>
                <a:schemeClr val="dk1"/>
              </a:buClr>
              <a:buSzPct val="166666"/>
              <a:buFont typeface="Arial"/>
              <a:buChar char="•"/>
            </a:pPr>
            <a:r>
              <a:rPr lang="en" i="1"/>
              <a:t>radio plays</a:t>
            </a:r>
          </a:p>
          <a:p>
            <a:pPr marL="457200" lvl="0" indent="-419100" rtl="0">
              <a:buClr>
                <a:schemeClr val="dk1"/>
              </a:buClr>
              <a:buSzPct val="166666"/>
              <a:buFont typeface="Arial"/>
              <a:buChar char="•"/>
            </a:pPr>
            <a:r>
              <a:rPr lang="en" i="1"/>
              <a:t>movies</a:t>
            </a:r>
          </a:p>
          <a:p>
            <a:pPr marL="457200" lvl="0" indent="-419100">
              <a:buClr>
                <a:schemeClr val="dk1"/>
              </a:buClr>
              <a:buSzPct val="166666"/>
              <a:buFont typeface="Arial"/>
              <a:buChar char="•"/>
            </a:pPr>
            <a:r>
              <a:rPr lang="en" i="1"/>
              <a:t>television programs</a:t>
            </a:r>
          </a:p>
        </p:txBody>
      </p:sp>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Drama!</a:t>
            </a:r>
          </a:p>
        </p:txBody>
      </p:sp>
      <p:sp>
        <p:nvSpPr>
          <p:cNvPr id="239" name="Shape 23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marR="0" lvl="0" indent="0" algn="ctr" rtl="0">
              <a:lnSpc>
                <a:spcPct val="100000"/>
              </a:lnSpc>
              <a:spcBef>
                <a:spcPts val="600"/>
              </a:spcBef>
              <a:spcAft>
                <a:spcPts val="0"/>
              </a:spcAft>
              <a:buClr>
                <a:srgbClr val="000000"/>
              </a:buClr>
              <a:buSzPct val="25000"/>
              <a:buFont typeface="Arial"/>
              <a:buNone/>
            </a:pPr>
            <a:r>
              <a:rPr lang="en" sz="4800"/>
              <a:t>Drama is known for its dialogue, but what else?</a:t>
            </a:r>
            <a:r>
              <a:rPr lang="en"/>
              <a:t> </a:t>
            </a:r>
          </a:p>
          <a:p>
            <a:endParaRPr/>
          </a:p>
        </p:txBody>
      </p:sp>
    </p:spTree>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endParaRPr/>
          </a:p>
        </p:txBody>
      </p:sp>
      <p:sp>
        <p:nvSpPr>
          <p:cNvPr id="245" name="Shape 24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4800"/>
              <a:t>Draw the diagram of the  stage on your notes! </a:t>
            </a:r>
          </a:p>
          <a:p>
            <a:endParaRPr/>
          </a:p>
          <a:p>
            <a:endParaRP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Drama!</a:t>
            </a:r>
          </a:p>
        </p:txBody>
      </p:sp>
      <p:sp>
        <p:nvSpPr>
          <p:cNvPr id="251" name="Shape 25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The last part of this standard focuses on drama, or dramatic literature. The two most common types are   tragedies and comedies. </a:t>
            </a:r>
          </a:p>
          <a:p>
            <a:pPr lvl="0" rtl="0">
              <a:buNone/>
            </a:pPr>
            <a:r>
              <a:rPr lang="en"/>
              <a:t>A </a:t>
            </a:r>
            <a:r>
              <a:rPr lang="en" b="1"/>
              <a:t>tragedy</a:t>
            </a:r>
            <a:r>
              <a:rPr lang="en"/>
              <a:t> is a serious play that ends in disaster and sorrow. </a:t>
            </a:r>
          </a:p>
          <a:p>
            <a:endParaRPr/>
          </a:p>
          <a:p>
            <a:pPr lvl="0" rtl="0">
              <a:buNone/>
            </a:pPr>
            <a:r>
              <a:rPr lang="en"/>
              <a:t>A </a:t>
            </a:r>
            <a:r>
              <a:rPr lang="en" b="1"/>
              <a:t>comedy</a:t>
            </a:r>
            <a:r>
              <a:rPr lang="en"/>
              <a:t> is a lighthearted play intended to amuse the audience. Comedies usually end</a:t>
            </a:r>
          </a:p>
          <a:p>
            <a:pPr>
              <a:buNone/>
            </a:pPr>
            <a:r>
              <a:rPr lang="en"/>
              <a:t>happily.</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Drama!</a:t>
            </a:r>
          </a:p>
        </p:txBody>
      </p:sp>
      <p:sp>
        <p:nvSpPr>
          <p:cNvPr id="257" name="Shape 25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marR="0" lvl="0" indent="0" algn="l" rtl="0">
              <a:lnSpc>
                <a:spcPct val="100000"/>
              </a:lnSpc>
              <a:spcBef>
                <a:spcPts val="600"/>
              </a:spcBef>
              <a:spcAft>
                <a:spcPts val="0"/>
              </a:spcAft>
              <a:buClr>
                <a:srgbClr val="000000"/>
              </a:buClr>
              <a:buSzPct val="36666"/>
              <a:buFont typeface="Arial"/>
              <a:buNone/>
            </a:pPr>
            <a:r>
              <a:rPr lang="en" b="1"/>
              <a:t>Dialogue</a:t>
            </a:r>
            <a:r>
              <a:rPr lang="en"/>
              <a:t>, the lines spoken by characters, is also an important convention. A monologue is a long,uninterrupted speech by one character spoken in front of and heard by the other characters. </a:t>
            </a:r>
          </a:p>
          <a:p>
            <a:pPr marL="0" marR="0" lvl="0" indent="0" algn="l" rtl="0">
              <a:lnSpc>
                <a:spcPct val="100000"/>
              </a:lnSpc>
              <a:spcBef>
                <a:spcPts val="600"/>
              </a:spcBef>
              <a:spcAft>
                <a:spcPts val="0"/>
              </a:spcAft>
              <a:buClr>
                <a:srgbClr val="000000"/>
              </a:buClr>
              <a:buSzPct val="36666"/>
              <a:buFont typeface="Arial"/>
              <a:buNone/>
            </a:pPr>
            <a:r>
              <a:rPr lang="en"/>
              <a:t>A </a:t>
            </a:r>
            <a:r>
              <a:rPr lang="en" b="1"/>
              <a:t>soliloquy</a:t>
            </a:r>
            <a:r>
              <a:rPr lang="en"/>
              <a:t> is a dramatic monologue where a character reveals his or the inner feelings.</a:t>
            </a:r>
          </a:p>
          <a:p>
            <a:pPr marL="0" marR="0" lvl="0" indent="0" algn="l" rtl="0">
              <a:lnSpc>
                <a:spcPct val="100000"/>
              </a:lnSpc>
              <a:spcBef>
                <a:spcPts val="600"/>
              </a:spcBef>
              <a:spcAft>
                <a:spcPts val="0"/>
              </a:spcAft>
              <a:buClr>
                <a:srgbClr val="000000"/>
              </a:buClr>
              <a:buSzPct val="36666"/>
              <a:buFont typeface="Arial"/>
              <a:buNone/>
            </a:pPr>
            <a:r>
              <a:rPr lang="en"/>
              <a:t>An </a:t>
            </a:r>
            <a:r>
              <a:rPr lang="en" b="1"/>
              <a:t>aside</a:t>
            </a:r>
            <a:r>
              <a:rPr lang="en"/>
              <a:t> is a comment a character makes</a:t>
            </a:r>
          </a:p>
          <a:p>
            <a:pPr marL="0" marR="0" lvl="0" indent="0" algn="l" rtl="0">
              <a:lnSpc>
                <a:spcPct val="100000"/>
              </a:lnSpc>
              <a:spcBef>
                <a:spcPts val="600"/>
              </a:spcBef>
              <a:spcAft>
                <a:spcPts val="0"/>
              </a:spcAft>
              <a:buClr>
                <a:srgbClr val="000000"/>
              </a:buClr>
              <a:buSzPct val="36666"/>
              <a:buFont typeface="Arial"/>
              <a:buNone/>
            </a:pPr>
            <a:r>
              <a:rPr lang="en"/>
              <a:t>to the audience, which is not intended for the other characters to hear.</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Drama!</a:t>
            </a:r>
          </a:p>
        </p:txBody>
      </p:sp>
      <p:sp>
        <p:nvSpPr>
          <p:cNvPr id="263" name="Shape 26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marR="0" lvl="0" indent="0" algn="l" rtl="0">
              <a:lnSpc>
                <a:spcPct val="100000"/>
              </a:lnSpc>
              <a:spcBef>
                <a:spcPts val="600"/>
              </a:spcBef>
              <a:spcAft>
                <a:spcPts val="0"/>
              </a:spcAft>
              <a:buClr>
                <a:srgbClr val="000000"/>
              </a:buClr>
              <a:buSzPct val="36666"/>
              <a:buFont typeface="Arial"/>
              <a:buNone/>
            </a:pPr>
            <a:r>
              <a:rPr lang="en" b="1"/>
              <a:t>Dramatic irony </a:t>
            </a:r>
            <a:r>
              <a:rPr lang="en"/>
              <a:t>is a situation in which the audience knows more than the character onstage. A character does or says something of greater importance than he or she knows. The audience,however, is aware of the meaning and importance of the act or speech.</a:t>
            </a:r>
          </a:p>
          <a:p>
            <a:endParaRP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What are these examples of?</a:t>
            </a:r>
          </a:p>
        </p:txBody>
      </p:sp>
      <p:sp>
        <p:nvSpPr>
          <p:cNvPr id="269" name="Shape 269"/>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marR="0" lvl="0" indent="0" algn="l" rtl="0">
              <a:lnSpc>
                <a:spcPct val="100000"/>
              </a:lnSpc>
              <a:spcBef>
                <a:spcPts val="600"/>
              </a:spcBef>
              <a:spcAft>
                <a:spcPts val="0"/>
              </a:spcAft>
              <a:buClr>
                <a:srgbClr val="000000"/>
              </a:buClr>
              <a:buSzPct val="36666"/>
              <a:buFont typeface="Arial"/>
              <a:buNone/>
            </a:pPr>
            <a:r>
              <a:rPr lang="en" i="1"/>
              <a:t>
</a:t>
            </a:r>
          </a:p>
          <a:p>
            <a:pPr marL="0" marR="0" lvl="0" indent="0" algn="l" rtl="0">
              <a:lnSpc>
                <a:spcPct val="100000"/>
              </a:lnSpc>
              <a:spcBef>
                <a:spcPts val="600"/>
              </a:spcBef>
              <a:spcAft>
                <a:spcPts val="0"/>
              </a:spcAft>
              <a:buClr>
                <a:srgbClr val="000000"/>
              </a:buClr>
              <a:buSzPct val="36666"/>
              <a:buFont typeface="Arial"/>
              <a:buNone/>
            </a:pPr>
            <a:r>
              <a:rPr lang="en"/>
              <a:t>1) </a:t>
            </a:r>
            <a:r>
              <a:rPr lang="en" i="1"/>
              <a:t>[Unbuttoning his overcoat and stepping away from the stove, he turns to face his son</a:t>
            </a:r>
            <a:r>
              <a:rPr lang="en"/>
              <a:t>.]</a:t>
            </a:r>
          </a:p>
          <a:p>
            <a:endParaRPr/>
          </a:p>
          <a:p>
            <a:endParaRPr/>
          </a:p>
          <a:p>
            <a:pPr lvl="0" rtl="0">
              <a:buNone/>
            </a:pPr>
            <a:r>
              <a:rPr lang="en" i="1"/>
              <a:t>2) [Father enters stage left.]</a:t>
            </a:r>
          </a:p>
          <a:p>
            <a:endParaRP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Characteristics of a sonnet. </a:t>
            </a:r>
          </a:p>
        </p:txBody>
      </p:sp>
      <p:sp>
        <p:nvSpPr>
          <p:cNvPr id="275" name="Shape 275"/>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0" marR="0" lvl="0" indent="0" algn="l" rtl="0">
              <a:lnSpc>
                <a:spcPct val="100000"/>
              </a:lnSpc>
              <a:spcBef>
                <a:spcPts val="600"/>
              </a:spcBef>
              <a:spcAft>
                <a:spcPts val="0"/>
              </a:spcAft>
              <a:buClr>
                <a:srgbClr val="000000"/>
              </a:buClr>
              <a:buSzPct val="36666"/>
              <a:buFont typeface="Arial"/>
              <a:buNone/>
            </a:pPr>
            <a:r>
              <a:rPr lang="en"/>
              <a:t>A sonnet is simply a poem written in a certain format. You can identify a sonnet if the poem has the following characteristics:</a:t>
            </a:r>
          </a:p>
          <a:p>
            <a:pPr lvl="0" rtl="0">
              <a:buNone/>
            </a:pPr>
            <a:r>
              <a:rPr lang="en"/>
              <a:t>14 lines. </a:t>
            </a:r>
          </a:p>
          <a:p>
            <a:endParaRPr/>
          </a:p>
          <a:p>
            <a:pPr lvl="0" rtl="0">
              <a:buNone/>
            </a:pPr>
            <a:r>
              <a:rPr lang="en"/>
              <a:t>All sonnets have 14 lines which can be broken down into four sections called quatrains.</a:t>
            </a:r>
          </a:p>
          <a:p>
            <a:endParaRPr/>
          </a:p>
          <a:p>
            <a:endParaRP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endParaRPr/>
          </a:p>
        </p:txBody>
      </p:sp>
      <p:sp>
        <p:nvSpPr>
          <p:cNvPr id="281" name="Shape 281"/>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Clr>
                <a:srgbClr val="000000"/>
              </a:buClr>
              <a:buSzPct val="36666"/>
              <a:buFont typeface="Arial"/>
              <a:buNone/>
            </a:pPr>
            <a:r>
              <a:rPr lang="en"/>
              <a:t>A strict rhyme scheme. The rhyme scheme of a Shakespearean sonnet is ABAB / CDCD / EFEF / GG (note the four distinct sections in the rhyme scheme).</a:t>
            </a:r>
          </a:p>
          <a:p>
            <a:endParaRPr/>
          </a:p>
          <a:p>
            <a:pPr lvl="0" rtl="0">
              <a:buClr>
                <a:srgbClr val="000000"/>
              </a:buClr>
              <a:buSzPct val="36666"/>
              <a:buFont typeface="Arial"/>
              <a:buNone/>
            </a:pPr>
            <a:r>
              <a:rPr lang="en"/>
              <a:t>Written in iambic Pentameter. Sonnets are written in iambic pentameter, a poetic meter with 10 beats per line made up of alternating unstressed and stressed syllables.</a:t>
            </a:r>
          </a:p>
          <a:p>
            <a:endParaRPr/>
          </a:p>
          <a:p>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endParaRPr/>
          </a:p>
        </p:txBody>
      </p:sp>
      <p:sp>
        <p:nvSpPr>
          <p:cNvPr id="76" name="Shape 7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buNone/>
            </a:pPr>
            <a:r>
              <a:rPr lang="en" b="1" i="1">
                <a:solidFill>
                  <a:srgbClr val="000000"/>
                </a:solidFill>
              </a:rPr>
              <a:t>Poetry</a:t>
            </a:r>
            <a:r>
              <a:rPr lang="en" b="1">
                <a:solidFill>
                  <a:srgbClr val="000000"/>
                </a:solidFill>
              </a:rPr>
              <a:t> </a:t>
            </a:r>
            <a:r>
              <a:rPr lang="en">
                <a:solidFill>
                  <a:srgbClr val="000000"/>
                </a:solidFill>
              </a:rPr>
              <a:t>is a literary  genre that may encompass a variety of metered or rhythmically measured lines and is i</a:t>
            </a:r>
            <a:r>
              <a:rPr lang="en" i="1">
                <a:solidFill>
                  <a:srgbClr val="000000"/>
                </a:solidFill>
              </a:rPr>
              <a:t>ntended to evoke an emotional experience </a:t>
            </a:r>
            <a:r>
              <a:rPr lang="en">
                <a:solidFill>
                  <a:srgbClr val="000000"/>
                </a:solidFill>
              </a:rPr>
              <a:t>in the reader</a:t>
            </a:r>
          </a:p>
        </p:txBody>
      </p:sp>
    </p:spTree>
  </p:cSld>
  <p:clrMapOvr>
    <a:masterClrMapping/>
  </p:clrMapOvr>
  <p:transition spd="slow">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endParaRPr/>
          </a:p>
        </p:txBody>
      </p:sp>
      <p:sp>
        <p:nvSpPr>
          <p:cNvPr id="287" name="Shape 287"/>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Clr>
                <a:srgbClr val="000000"/>
              </a:buClr>
              <a:buSzPct val="36666"/>
              <a:buFont typeface="Arial"/>
              <a:buNone/>
            </a:pPr>
            <a:r>
              <a:rPr lang="en"/>
              <a:t>A sonnet can be broken down into four sections called quatrains. The first three quatrains contain four lines each and use an alternating rhyme scheme. The final quatrain consists of just two lines which both rhyme.</a:t>
            </a:r>
          </a:p>
          <a:p>
            <a:pPr lvl="0" rtl="0">
              <a:buClr>
                <a:srgbClr val="000000"/>
              </a:buClr>
              <a:buSzPct val="36666"/>
              <a:buFont typeface="Arial"/>
              <a:buNone/>
            </a:pPr>
            <a:r>
              <a:rPr lang="en"/>
              <a:t>Each quatrain should progress the poem as follows:</a:t>
            </a:r>
          </a:p>
          <a:p>
            <a:pPr lvl="0" rtl="0">
              <a:buClr>
                <a:srgbClr val="000000"/>
              </a:buClr>
              <a:buSzPct val="36666"/>
              <a:buFont typeface="Arial"/>
              <a:buNone/>
            </a:pPr>
            <a:r>
              <a:rPr lang="en"/>
              <a:t>First quatrain: This should establish the subject of the sonnet.</a:t>
            </a:r>
          </a:p>
          <a:p>
            <a:pPr lvl="0" rtl="0">
              <a:buClr>
                <a:srgbClr val="000000"/>
              </a:buClr>
              <a:buSzPct val="36666"/>
              <a:buFont typeface="Arial"/>
              <a:buNone/>
            </a:pPr>
            <a:r>
              <a:rPr lang="en"/>
              <a:t>Number of lines: 4. Rhyme Scheme: ABAB</a:t>
            </a:r>
          </a:p>
          <a:p>
            <a:endParaRPr/>
          </a:p>
          <a:p>
            <a:pPr lvl="0" rtl="0">
              <a:buClr>
                <a:srgbClr val="000000"/>
              </a:buClr>
              <a:buSzPct val="36666"/>
              <a:buFont typeface="Arial"/>
              <a:buNone/>
            </a:pPr>
            <a:r>
              <a:rPr lang="en"/>
              <a:t>Second quatrain: This should develop the sonnet’s theme.</a:t>
            </a:r>
          </a:p>
          <a:p>
            <a:pPr lvl="0" rtl="0">
              <a:buClr>
                <a:srgbClr val="000000"/>
              </a:buClr>
              <a:buSzPct val="36666"/>
              <a:buFont typeface="Arial"/>
              <a:buNone/>
            </a:pPr>
            <a:r>
              <a:rPr lang="en"/>
              <a:t>Number of lines: 4. Rhyme Scheme: CDCD</a:t>
            </a:r>
          </a:p>
          <a:p>
            <a:endParaRPr/>
          </a:p>
          <a:p>
            <a:pPr lvl="0" rtl="0">
              <a:buClr>
                <a:srgbClr val="000000"/>
              </a:buClr>
              <a:buSzPct val="36666"/>
              <a:buFont typeface="Arial"/>
              <a:buNone/>
            </a:pPr>
            <a:r>
              <a:rPr lang="en"/>
              <a:t>Third quatrain: This should round off the sonnet’s theme.</a:t>
            </a:r>
          </a:p>
          <a:p>
            <a:pPr lvl="0" rtl="0">
              <a:buClr>
                <a:srgbClr val="000000"/>
              </a:buClr>
              <a:buSzPct val="36666"/>
              <a:buFont typeface="Arial"/>
              <a:buNone/>
            </a:pPr>
            <a:r>
              <a:rPr lang="en"/>
              <a:t>Number of lines: 4. Rhyme Scheme: EFEF</a:t>
            </a:r>
          </a:p>
          <a:p>
            <a:endParaRPr/>
          </a:p>
          <a:p>
            <a:pPr lvl="0" rtl="0">
              <a:buClr>
                <a:srgbClr val="000000"/>
              </a:buClr>
              <a:buSzPct val="36666"/>
              <a:buFont typeface="Arial"/>
              <a:buNone/>
            </a:pPr>
            <a:r>
              <a:rPr lang="en"/>
              <a:t>Fourth quatrain: This should act as a conclusion to the sonnet.</a:t>
            </a:r>
          </a:p>
          <a:p>
            <a:pPr lvl="0" rtl="0">
              <a:buClr>
                <a:srgbClr val="000000"/>
              </a:buClr>
              <a:buSzPct val="36666"/>
              <a:buFont typeface="Arial"/>
              <a:buNone/>
            </a:pPr>
            <a:r>
              <a:rPr lang="en"/>
              <a:t>Number of lines: 2. Rhyme Scheme: GG</a:t>
            </a:r>
          </a:p>
          <a:p>
            <a:endParaRPr/>
          </a:p>
          <a:p>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Tone vs. Mood</a:t>
            </a:r>
          </a:p>
        </p:txBody>
      </p:sp>
      <p:sp>
        <p:nvSpPr>
          <p:cNvPr id="82" name="Shape 8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a:t>*Know the difference!</a:t>
            </a:r>
          </a:p>
          <a:p>
            <a:pPr lvl="0" rtl="0">
              <a:buNone/>
            </a:pPr>
            <a:r>
              <a:rPr lang="en" b="1"/>
              <a:t>Tone</a:t>
            </a:r>
            <a:r>
              <a:rPr lang="en"/>
              <a:t>- the author's attitude toward his/her subject</a:t>
            </a:r>
          </a:p>
          <a:p>
            <a:pPr lvl="0" rtl="0">
              <a:buNone/>
            </a:pPr>
            <a:r>
              <a:rPr lang="en" sz="2400">
                <a:solidFill>
                  <a:srgbClr val="000000"/>
                </a:solidFill>
              </a:rPr>
              <a:t>Tone can be. . .</a:t>
            </a:r>
          </a:p>
          <a:p>
            <a:pPr marL="457200" lvl="0" indent="-381000" rtl="0">
              <a:lnSpc>
                <a:spcPct val="115000"/>
              </a:lnSpc>
              <a:spcBef>
                <a:spcPts val="0"/>
              </a:spcBef>
              <a:buClr>
                <a:srgbClr val="000000"/>
              </a:buClr>
              <a:buSzPct val="166666"/>
              <a:buFont typeface="Arial"/>
              <a:buChar char="•"/>
            </a:pPr>
            <a:r>
              <a:rPr lang="en" sz="2400">
                <a:solidFill>
                  <a:srgbClr val="000000"/>
                </a:solidFill>
              </a:rPr>
              <a:t>serious</a:t>
            </a:r>
          </a:p>
          <a:p>
            <a:pPr marL="457200" lvl="0" indent="-381000" rtl="0">
              <a:lnSpc>
                <a:spcPct val="115000"/>
              </a:lnSpc>
              <a:spcBef>
                <a:spcPts val="0"/>
              </a:spcBef>
              <a:buClr>
                <a:srgbClr val="000000"/>
              </a:buClr>
              <a:buSzPct val="166666"/>
              <a:buFont typeface="Arial"/>
              <a:buChar char="•"/>
            </a:pPr>
            <a:r>
              <a:rPr lang="en" sz="2400">
                <a:solidFill>
                  <a:srgbClr val="000000"/>
                </a:solidFill>
              </a:rPr>
              <a:t>objective</a:t>
            </a:r>
          </a:p>
          <a:p>
            <a:pPr marL="457200" lvl="0" indent="-381000" rtl="0">
              <a:lnSpc>
                <a:spcPct val="115000"/>
              </a:lnSpc>
              <a:spcBef>
                <a:spcPts val="0"/>
              </a:spcBef>
              <a:buClr>
                <a:srgbClr val="000000"/>
              </a:buClr>
              <a:buSzPct val="166666"/>
              <a:buFont typeface="Arial"/>
              <a:buChar char="•"/>
            </a:pPr>
            <a:r>
              <a:rPr lang="en" sz="2400">
                <a:solidFill>
                  <a:srgbClr val="000000"/>
                </a:solidFill>
              </a:rPr>
              <a:t>sarcastic</a:t>
            </a:r>
          </a:p>
          <a:p>
            <a:pPr marL="457200" lvl="0" indent="-381000" rtl="0">
              <a:lnSpc>
                <a:spcPct val="115000"/>
              </a:lnSpc>
              <a:spcBef>
                <a:spcPts val="0"/>
              </a:spcBef>
              <a:buClr>
                <a:srgbClr val="000000"/>
              </a:buClr>
              <a:buSzPct val="166666"/>
              <a:buFont typeface="Arial"/>
              <a:buChar char="•"/>
            </a:pPr>
            <a:r>
              <a:rPr lang="en" sz="2400">
                <a:solidFill>
                  <a:srgbClr val="000000"/>
                </a:solidFill>
              </a:rPr>
              <a:t>romantic</a:t>
            </a:r>
          </a:p>
          <a:p>
            <a:pPr marL="457200" lvl="0" indent="-381000" rtl="0">
              <a:lnSpc>
                <a:spcPct val="115000"/>
              </a:lnSpc>
              <a:spcBef>
                <a:spcPts val="0"/>
              </a:spcBef>
              <a:buClr>
                <a:srgbClr val="000000"/>
              </a:buClr>
              <a:buSzPct val="166666"/>
              <a:buFont typeface="Arial"/>
              <a:buChar char="•"/>
            </a:pPr>
            <a:r>
              <a:rPr lang="en" sz="2400">
                <a:solidFill>
                  <a:srgbClr val="000000"/>
                </a:solidFill>
              </a:rPr>
              <a:t>ironic</a:t>
            </a:r>
          </a:p>
          <a:p>
            <a:pPr marL="457200" lvl="0" indent="-381000" rtl="0">
              <a:lnSpc>
                <a:spcPct val="115000"/>
              </a:lnSpc>
              <a:spcBef>
                <a:spcPts val="0"/>
              </a:spcBef>
              <a:buClr>
                <a:srgbClr val="000000"/>
              </a:buClr>
              <a:buSzPct val="166666"/>
              <a:buFont typeface="Arial"/>
              <a:buChar char="•"/>
            </a:pPr>
            <a:r>
              <a:rPr lang="en" sz="2400">
                <a:solidFill>
                  <a:srgbClr val="000000"/>
                </a:solidFill>
              </a:rPr>
              <a:t>outraged</a:t>
            </a:r>
          </a:p>
          <a:p>
            <a:endParaRPr/>
          </a:p>
          <a:p>
            <a:endParaRPr/>
          </a:p>
          <a:p>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Tone vs. Mood</a:t>
            </a:r>
          </a:p>
        </p:txBody>
      </p:sp>
      <p:sp>
        <p:nvSpPr>
          <p:cNvPr id="88" name="Shape 8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Clr>
                <a:srgbClr val="000000"/>
              </a:buClr>
              <a:buSzPct val="36666"/>
              <a:buFont typeface="Arial"/>
              <a:buNone/>
            </a:pPr>
            <a:r>
              <a:rPr lang="en" b="1"/>
              <a:t>Mood</a:t>
            </a:r>
            <a:r>
              <a:rPr lang="en"/>
              <a:t>- the feeling or atmosphere the writer creates for the reader</a:t>
            </a:r>
          </a:p>
          <a:p>
            <a:pPr lvl="0" rtl="0">
              <a:buClr>
                <a:srgbClr val="000000"/>
              </a:buClr>
              <a:buSzPct val="36666"/>
              <a:buFont typeface="Arial"/>
              <a:buNone/>
            </a:pPr>
            <a:r>
              <a:rPr lang="en"/>
              <a:t>diction + imagery + events + setting = mood</a:t>
            </a:r>
          </a:p>
          <a:p>
            <a:endParaRP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Application. . . </a:t>
            </a:r>
          </a:p>
        </p:txBody>
      </p:sp>
      <p:sp>
        <p:nvSpPr>
          <p:cNvPr id="94" name="Shape 9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1800" i="1">
                <a:solidFill>
                  <a:srgbClr val="000000"/>
                </a:solidFill>
                <a:latin typeface="Trebuchet MS"/>
                <a:ea typeface="Trebuchet MS"/>
                <a:cs typeface="Trebuchet MS"/>
                <a:sym typeface="Trebuchet MS"/>
              </a:rPr>
              <a:t>Imagine</a:t>
            </a:r>
            <a:r>
              <a:rPr lang="en" sz="1800">
                <a:solidFill>
                  <a:srgbClr val="000000"/>
                </a:solidFill>
                <a:latin typeface="Trebuchet MS"/>
                <a:ea typeface="Trebuchet MS"/>
                <a:cs typeface="Trebuchet MS"/>
                <a:sym typeface="Trebuchet MS"/>
              </a:rPr>
              <a:t> </a:t>
            </a:r>
            <a:r>
              <a:rPr lang="en" sz="1800" i="1">
                <a:solidFill>
                  <a:srgbClr val="000000"/>
                </a:solidFill>
                <a:latin typeface="Trebuchet MS"/>
                <a:ea typeface="Trebuchet MS"/>
                <a:cs typeface="Trebuchet MS"/>
                <a:sym typeface="Trebuchet MS"/>
              </a:rPr>
              <a:t>a group of people in an old, three-story house. The people are whispering and walking very slowly through the house. They are easily startled. Some are visibly shaking. </a:t>
            </a:r>
            <a:r>
              <a:rPr lang="en" sz="1800">
                <a:solidFill>
                  <a:srgbClr val="000000"/>
                </a:solidFill>
                <a:latin typeface="Trebuchet MS"/>
                <a:ea typeface="Trebuchet MS"/>
                <a:cs typeface="Trebuchet MS"/>
                <a:sym typeface="Trebuchet MS"/>
              </a:rPr>
              <a:t>The mood created here is one of scary suspense. A reader will wonder what has scared the people and may feel some suspense about the events to come.</a:t>
            </a:r>
          </a:p>
          <a:p>
            <a:endParaRPr/>
          </a:p>
          <a:p>
            <a:pPr>
              <a:buNone/>
            </a:pPr>
            <a:r>
              <a:rPr lang="en" sz="1800">
                <a:solidFill>
                  <a:srgbClr val="000000"/>
                </a:solidFill>
                <a:latin typeface="Trebuchet MS"/>
                <a:ea typeface="Trebuchet MS"/>
                <a:cs typeface="Trebuchet MS"/>
                <a:sym typeface="Trebuchet MS"/>
              </a:rPr>
              <a:t>. . . Now, change the mood by imagining the people talking loudly. </a:t>
            </a:r>
            <a:r>
              <a:rPr lang="en" sz="1800" i="1">
                <a:solidFill>
                  <a:srgbClr val="000000"/>
                </a:solidFill>
                <a:latin typeface="Trebuchet MS"/>
                <a:ea typeface="Trebuchet MS"/>
                <a:cs typeface="Trebuchet MS"/>
                <a:sym typeface="Trebuchet MS"/>
              </a:rPr>
              <a:t>They are gesturing at various rooms in the house and whistling appreciatively. They seem excited about the old, colored-glass windows.</a:t>
            </a:r>
            <a:r>
              <a:rPr lang="en" sz="1800">
                <a:solidFill>
                  <a:srgbClr val="000000"/>
                </a:solidFill>
                <a:latin typeface="Trebuchet MS"/>
                <a:ea typeface="Trebuchet MS"/>
                <a:cs typeface="Trebuchet MS"/>
                <a:sym typeface="Trebuchet MS"/>
              </a:rPr>
              <a:t> A reader could assume that these people are about to move into the old house. The mood is no longer scary and suspenseful. It is now light and optimistic.</a:t>
            </a: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Imagery</a:t>
            </a:r>
          </a:p>
        </p:txBody>
      </p:sp>
      <p:sp>
        <p:nvSpPr>
          <p:cNvPr id="100" name="Shape 10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2400" b="1">
                <a:solidFill>
                  <a:srgbClr val="000000"/>
                </a:solidFill>
                <a:latin typeface="Arial"/>
                <a:ea typeface="Arial"/>
                <a:cs typeface="Arial"/>
                <a:sym typeface="Arial"/>
              </a:rPr>
              <a:t>Imagery in a Single Sentence</a:t>
            </a:r>
          </a:p>
          <a:p>
            <a:pPr lvl="0" rtl="0">
              <a:buNone/>
            </a:pPr>
            <a:r>
              <a:rPr lang="en" sz="2400">
                <a:solidFill>
                  <a:srgbClr val="000000"/>
                </a:solidFill>
                <a:latin typeface="Arial"/>
                <a:ea typeface="Arial"/>
                <a:cs typeface="Arial"/>
                <a:sym typeface="Arial"/>
              </a:rPr>
              <a:t>While poems and songs can paint a vivid picture since they are longer mediums, imagery can be found in just a single sentence as well. Consider the following imagery examples:</a:t>
            </a:r>
          </a:p>
          <a:p>
            <a:pPr marL="457200" lvl="0" indent="-298450" rtl="0">
              <a:lnSpc>
                <a:spcPct val="115000"/>
              </a:lnSpc>
              <a:spcBef>
                <a:spcPts val="0"/>
              </a:spcBef>
              <a:buClr>
                <a:srgbClr val="000000"/>
              </a:buClr>
              <a:buSzPct val="76388"/>
              <a:buFont typeface="Arial"/>
              <a:buChar char="•"/>
            </a:pPr>
            <a:r>
              <a:rPr lang="en" sz="2400">
                <a:solidFill>
                  <a:srgbClr val="000000"/>
                </a:solidFill>
                <a:latin typeface="Arial"/>
                <a:ea typeface="Arial"/>
                <a:cs typeface="Arial"/>
                <a:sym typeface="Arial"/>
              </a:rPr>
              <a:t>He fumed and charged like an angry bull.</a:t>
            </a:r>
          </a:p>
          <a:p>
            <a:pPr marL="457200" lvl="0" indent="-298450" rtl="0">
              <a:lnSpc>
                <a:spcPct val="115000"/>
              </a:lnSpc>
              <a:spcBef>
                <a:spcPts val="0"/>
              </a:spcBef>
              <a:buClr>
                <a:srgbClr val="000000"/>
              </a:buClr>
              <a:buSzPct val="76388"/>
              <a:buFont typeface="Arial"/>
              <a:buChar char="•"/>
            </a:pPr>
            <a:r>
              <a:rPr lang="en" sz="2400">
                <a:solidFill>
                  <a:srgbClr val="000000"/>
                </a:solidFill>
                <a:latin typeface="Arial"/>
                <a:ea typeface="Arial"/>
                <a:cs typeface="Arial"/>
                <a:sym typeface="Arial"/>
              </a:rPr>
              <a:t>He fell down like an old tree falling down in a storm.</a:t>
            </a:r>
          </a:p>
          <a:p>
            <a:pPr marL="457200" lvl="0" indent="-298450" rtl="0">
              <a:lnSpc>
                <a:spcPct val="115000"/>
              </a:lnSpc>
              <a:spcBef>
                <a:spcPts val="0"/>
              </a:spcBef>
              <a:buClr>
                <a:srgbClr val="000000"/>
              </a:buClr>
              <a:buSzPct val="76388"/>
              <a:buFont typeface="Arial"/>
              <a:buChar char="•"/>
            </a:pPr>
            <a:r>
              <a:rPr lang="en" sz="2400">
                <a:solidFill>
                  <a:srgbClr val="000000"/>
                </a:solidFill>
                <a:latin typeface="Arial"/>
                <a:ea typeface="Arial"/>
                <a:cs typeface="Arial"/>
                <a:sym typeface="Arial"/>
              </a:rPr>
              <a:t>He felt like the flowers were waving him a hello.</a:t>
            </a:r>
          </a:p>
          <a:p>
            <a:pPr marL="457200" lvl="0" indent="-298450" rtl="0">
              <a:lnSpc>
                <a:spcPct val="115000"/>
              </a:lnSpc>
              <a:spcBef>
                <a:spcPts val="0"/>
              </a:spcBef>
              <a:buClr>
                <a:srgbClr val="000000"/>
              </a:buClr>
              <a:buSzPct val="76388"/>
              <a:buFont typeface="Arial"/>
              <a:buChar char="•"/>
            </a:pPr>
            <a:r>
              <a:rPr lang="en" sz="2400">
                <a:solidFill>
                  <a:srgbClr val="000000"/>
                </a:solidFill>
                <a:latin typeface="Arial"/>
                <a:ea typeface="Arial"/>
                <a:cs typeface="Arial"/>
                <a:sym typeface="Arial"/>
              </a:rPr>
              <a:t>The eerie silence was shattered by her scream.</a:t>
            </a:r>
          </a:p>
          <a:p>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Imagery. . . Just listen. . . </a:t>
            </a:r>
          </a:p>
        </p:txBody>
      </p:sp>
      <p:sp>
        <p:nvSpPr>
          <p:cNvPr id="106" name="Shape 10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buNone/>
            </a:pPr>
            <a:r>
              <a:rPr lang="en" sz="2400">
                <a:solidFill>
                  <a:srgbClr val="000000"/>
                </a:solidFill>
                <a:latin typeface="Arial"/>
                <a:ea typeface="Arial"/>
                <a:cs typeface="Arial"/>
                <a:sym typeface="Arial"/>
              </a:rPr>
              <a:t>A  famous poem that contains imagery is "Daffodils" by William Wordsworth. As you read through the poem, he paints a wonderful picture of daffodils such that you can almost picture them in the breeze:</a:t>
            </a:r>
          </a:p>
          <a:p>
            <a:endParaRPr/>
          </a:p>
          <a:p>
            <a:pPr lvl="0" rtl="0">
              <a:buNone/>
            </a:pPr>
            <a:r>
              <a:rPr lang="en" sz="2400">
                <a:solidFill>
                  <a:srgbClr val="000000"/>
                </a:solidFill>
                <a:latin typeface="Arial"/>
                <a:ea typeface="Arial"/>
                <a:cs typeface="Arial"/>
                <a:sym typeface="Arial"/>
              </a:rPr>
              <a:t>A host, of golden daffodils;</a:t>
            </a:r>
          </a:p>
          <a:p>
            <a:pPr lvl="0" rtl="0">
              <a:buNone/>
            </a:pPr>
            <a:r>
              <a:rPr lang="en" sz="2400">
                <a:solidFill>
                  <a:srgbClr val="000000"/>
                </a:solidFill>
                <a:latin typeface="Arial"/>
                <a:ea typeface="Arial"/>
                <a:cs typeface="Arial"/>
                <a:sym typeface="Arial"/>
              </a:rPr>
              <a:t>Beside the lake, beneath the trees,</a:t>
            </a:r>
          </a:p>
          <a:p>
            <a:pPr lvl="0" rtl="0">
              <a:buNone/>
            </a:pPr>
            <a:r>
              <a:rPr lang="en" sz="2400">
                <a:solidFill>
                  <a:srgbClr val="000000"/>
                </a:solidFill>
                <a:latin typeface="Arial"/>
                <a:ea typeface="Arial"/>
                <a:cs typeface="Arial"/>
                <a:sym typeface="Arial"/>
              </a:rPr>
              <a:t>Fluttering and dancing in the breeze.</a:t>
            </a:r>
          </a:p>
          <a:p>
            <a:pPr lvl="0" rtl="0">
              <a:buNone/>
            </a:pPr>
            <a:r>
              <a:rPr lang="en" sz="2400">
                <a:solidFill>
                  <a:srgbClr val="000000"/>
                </a:solidFill>
                <a:latin typeface="Arial"/>
                <a:ea typeface="Arial"/>
                <a:cs typeface="Arial"/>
                <a:sym typeface="Arial"/>
              </a:rPr>
              <a:t>Continuous as the stars that shine</a:t>
            </a:r>
          </a:p>
          <a:p>
            <a:pPr>
              <a:buNone/>
            </a:pPr>
            <a:r>
              <a:rPr lang="en" sz="2400">
                <a:solidFill>
                  <a:srgbClr val="000000"/>
                </a:solidFill>
                <a:latin typeface="Arial"/>
                <a:ea typeface="Arial"/>
                <a:cs typeface="Arial"/>
                <a:sym typeface="Arial"/>
              </a:rPr>
              <a:t>And twinkle on the Milky Way</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1474</Words>
  <Application>Microsoft Office PowerPoint</Application>
  <PresentationFormat>On-screen Show (4:3)</PresentationFormat>
  <Paragraphs>200</Paragraphs>
  <Slides>40</Slides>
  <Notes>39</Notes>
  <HiddenSlides>0</HiddenSlides>
  <MMClips>0</MMClips>
  <ScaleCrop>false</ScaleCrop>
  <HeadingPairs>
    <vt:vector size="4" baseType="variant">
      <vt:variant>
        <vt:lpstr>Theme</vt:lpstr>
      </vt:variant>
      <vt:variant>
        <vt:i4>2</vt:i4>
      </vt:variant>
      <vt:variant>
        <vt:lpstr>Slide Titles</vt:lpstr>
      </vt:variant>
      <vt:variant>
        <vt:i4>40</vt:i4>
      </vt:variant>
    </vt:vector>
  </HeadingPairs>
  <TitlesOfParts>
    <vt:vector size="42" baseType="lpstr">
      <vt:lpstr/>
      <vt:lpstr/>
      <vt:lpstr>Introduction to Poetry</vt:lpstr>
      <vt:lpstr>Poetry!</vt:lpstr>
      <vt:lpstr>Poetry!</vt:lpstr>
      <vt:lpstr>Slide 4</vt:lpstr>
      <vt:lpstr>Tone vs. Mood</vt:lpstr>
      <vt:lpstr>Tone vs. Mood</vt:lpstr>
      <vt:lpstr>Application. . . </vt:lpstr>
      <vt:lpstr>Imagery</vt:lpstr>
      <vt:lpstr>Imagery. . . Just listen. . . </vt:lpstr>
      <vt:lpstr>Alliteration</vt:lpstr>
      <vt:lpstr>sizzle! zoom! ding! buzz! </vt:lpstr>
      <vt:lpstr>Rhyme scheme</vt:lpstr>
      <vt:lpstr>Consonance</vt:lpstr>
      <vt:lpstr>Assonance</vt:lpstr>
      <vt:lpstr>End Rhyme</vt:lpstr>
      <vt:lpstr>Internal Rhyme</vt:lpstr>
      <vt:lpstr>Figurative language</vt:lpstr>
      <vt:lpstr>Identifying figurative language. . . </vt:lpstr>
      <vt:lpstr>Slide 19</vt:lpstr>
      <vt:lpstr>Application</vt:lpstr>
      <vt:lpstr>Slide 21</vt:lpstr>
      <vt:lpstr>Structure</vt:lpstr>
      <vt:lpstr>Structure</vt:lpstr>
      <vt:lpstr>Structure: Free verse</vt:lpstr>
      <vt:lpstr>Poetry</vt:lpstr>
      <vt:lpstr>Slide 26</vt:lpstr>
      <vt:lpstr>Application  </vt:lpstr>
      <vt:lpstr>Slide 28</vt:lpstr>
      <vt:lpstr>Slide 29</vt:lpstr>
      <vt:lpstr>Slide 30</vt:lpstr>
      <vt:lpstr>Drama!</vt:lpstr>
      <vt:lpstr>Drama!</vt:lpstr>
      <vt:lpstr>Slide 33</vt:lpstr>
      <vt:lpstr>Drama!</vt:lpstr>
      <vt:lpstr>Drama!</vt:lpstr>
      <vt:lpstr>Drama!</vt:lpstr>
      <vt:lpstr>What are these examples of?</vt:lpstr>
      <vt:lpstr>Characteristics of a sonnet. </vt:lpstr>
      <vt:lpstr>Slide 39</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be little Einsteins,</dc:title>
  <dc:creator>Joye Server</dc:creator>
  <cp:lastModifiedBy>fcboe</cp:lastModifiedBy>
  <cp:revision>10</cp:revision>
  <dcterms:modified xsi:type="dcterms:W3CDTF">2013-02-04T20:01:47Z</dcterms:modified>
</cp:coreProperties>
</file>